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3" r:id="rId2"/>
    <p:sldId id="648" r:id="rId3"/>
    <p:sldId id="671" r:id="rId4"/>
    <p:sldId id="672" r:id="rId5"/>
    <p:sldId id="673" r:id="rId6"/>
    <p:sldId id="676" r:id="rId7"/>
    <p:sldId id="675" r:id="rId8"/>
    <p:sldId id="680" r:id="rId9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3300"/>
    <a:srgbClr val="0000CC"/>
    <a:srgbClr val="000066"/>
    <a:srgbClr val="E5E9F7"/>
    <a:srgbClr val="B19EF8"/>
    <a:srgbClr val="987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350" autoAdjust="0"/>
    <p:restoredTop sz="95253" autoAdjust="0"/>
  </p:normalViewPr>
  <p:slideViewPr>
    <p:cSldViewPr>
      <p:cViewPr varScale="1">
        <p:scale>
          <a:sx n="56" d="100"/>
          <a:sy n="56" d="100"/>
        </p:scale>
        <p:origin x="6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07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76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763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F62086-3D84-4E12-8617-5FB363B0E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47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76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36688" y="739775"/>
            <a:ext cx="3835400" cy="2878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6" y="3782087"/>
            <a:ext cx="5687978" cy="55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763" y="9370714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BBC898-CAB1-4E94-AAF3-8CD7BCF894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3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1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8269568-FD14-4C2E-9411-14A9F8BBDED2}" type="slidenum">
              <a:rPr lang="en-GB" smtClean="0">
                <a:latin typeface="Arial" charset="0"/>
              </a:rPr>
              <a:pPr eaLnBrk="1" hangingPunct="1"/>
              <a:t>1</a:t>
            </a:fld>
            <a:endParaRPr lang="en-GB">
              <a:latin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7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4"/>
          <p:cNvSpPr>
            <a:spLocks noChangeArrowheads="1"/>
          </p:cNvSpPr>
          <p:nvPr/>
        </p:nvSpPr>
        <p:spPr bwMode="auto">
          <a:xfrm>
            <a:off x="1066800" y="3581400"/>
            <a:ext cx="7543800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90800"/>
            <a:ext cx="7620000" cy="990600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70104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43188" y="6248400"/>
            <a:ext cx="435768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15188" y="6248400"/>
            <a:ext cx="12430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31D16-A708-4343-8F80-4F237A59D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8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71E8-487C-402A-83E0-6141625953D8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27856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7335-78AC-4226-AC52-238C0052ECF5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50913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9900" indent="-469900">
              <a:buFont typeface="Wingdings" pitchFamily="2" charset="2"/>
              <a:buChar char="q"/>
              <a:defRPr/>
            </a:lvl1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400800"/>
            <a:ext cx="1103312" cy="32067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7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E107-3873-433D-8D46-659629FF81CE}" type="slidenum">
              <a:rPr lang="en-GB"/>
              <a:pPr>
                <a:defRPr/>
              </a:pPr>
              <a:t>‹#›</a:t>
            </a:fld>
            <a:r>
              <a:rPr lang="en-GB"/>
              <a:t>/35</a:t>
            </a:r>
          </a:p>
        </p:txBody>
      </p:sp>
    </p:spTree>
    <p:extLst>
      <p:ext uri="{BB962C8B-B14F-4D97-AF65-F5344CB8AC3E}">
        <p14:creationId xmlns:p14="http://schemas.microsoft.com/office/powerpoint/2010/main" val="397933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A481-76BF-4F10-98F3-3A3AC26D8525}" type="slidenum">
              <a:rPr lang="en-GB"/>
              <a:pPr>
                <a:defRPr/>
              </a:pPr>
              <a:t>‹#›</a:t>
            </a:fld>
            <a:r>
              <a:rPr lang="en-GB"/>
              <a:t>/35</a:t>
            </a:r>
          </a:p>
        </p:txBody>
      </p:sp>
    </p:spTree>
    <p:extLst>
      <p:ext uri="{BB962C8B-B14F-4D97-AF65-F5344CB8AC3E}">
        <p14:creationId xmlns:p14="http://schemas.microsoft.com/office/powerpoint/2010/main" val="165132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0689-1A1D-402A-A259-4FF1D56B4456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35669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A2B4-AD11-40DA-BAAC-DCFD5A848F31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184068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8862-7CB9-4019-B95E-735344D5D6FF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1176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950C-464D-46F0-B11E-6AD7DECD5CCA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92666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81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DFB62-B6FB-48BF-81F3-DBE7C06EB57F}" type="slidenum">
              <a:rPr lang="en-GB"/>
              <a:pPr>
                <a:defRPr/>
              </a:pPr>
              <a:t>‹#›</a:t>
            </a:fld>
            <a:r>
              <a:rPr lang="en-GB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249538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57200" y="990600"/>
            <a:ext cx="8382000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81000" y="6400800"/>
            <a:ext cx="8534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400800"/>
            <a:ext cx="1174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39434CB-7D8B-4B95-A18D-E1AFC4CFC34C}" type="slidenum">
              <a:rPr lang="en-GB"/>
              <a:pPr>
                <a:defRPr/>
              </a:pPr>
              <a:t>‹#›</a:t>
            </a:fld>
            <a:r>
              <a:rPr lang="en-GB"/>
              <a:t>/</a:t>
            </a:r>
            <a:r>
              <a:rPr lang="vi-VN"/>
              <a:t>108</a:t>
            </a:r>
            <a:endParaRPr lang="en-GB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142875"/>
            <a:ext cx="8159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000">
          <a:solidFill>
            <a:srgbClr val="0033CC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600">
          <a:solidFill>
            <a:schemeClr val="accent2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5pPr>
      <a:lvl6pPr marL="25511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6pPr>
      <a:lvl7pPr marL="30083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7pPr>
      <a:lvl8pPr marL="34655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8pPr>
      <a:lvl9pPr marL="3922713" indent="-398463" algn="l" rtl="0" eaLnBrk="1" fontAlgn="base" hangingPunct="1"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accent2"/>
          </a:solidFill>
          <a:latin typeface="Tahoma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MICROSOFT WORD</a:t>
            </a:r>
            <a:endParaRPr lang="en-GB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Text Box 17"/>
          <p:cNvSpPr txBox="1">
            <a:spLocks noChangeArrowheads="1"/>
          </p:cNvSpPr>
          <p:nvPr/>
        </p:nvSpPr>
        <p:spPr bwMode="auto">
          <a:xfrm>
            <a:off x="3505200" y="6151563"/>
            <a:ext cx="2574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err="1">
                <a:latin typeface="Arial" charset="0"/>
              </a:rPr>
              <a:t>Quy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Nhơn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– 04/2023</a:t>
            </a:r>
            <a:endParaRPr lang="en-US" sz="2000" dirty="0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55029-5B79-43BA-3F99-01D8EFB2E645}"/>
              </a:ext>
            </a:extLst>
          </p:cNvPr>
          <p:cNvSpPr txBox="1"/>
          <p:nvPr/>
        </p:nvSpPr>
        <p:spPr>
          <a:xfrm>
            <a:off x="1187624" y="4389831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TẠO MỤC LỤC TỰ ĐỘNG</a:t>
            </a:r>
          </a:p>
        </p:txBody>
      </p:sp>
      <p:pic>
        <p:nvPicPr>
          <p:cNvPr id="1026" name="Picture 2" descr="Cách tải Word 2019 về máy tính miễn phí - Phần mềm soạn thảo, chỉnh sửa văn  bản mới nhất - Technetvietnam.net">
            <a:extLst>
              <a:ext uri="{FF2B5EF4-FFF2-40B4-BE49-F238E27FC236}">
                <a16:creationId xmlns:a16="http://schemas.microsoft.com/office/drawing/2014/main" id="{9444A7C4-2425-F9D7-7DE5-65855BD45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44" y="95976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Tạo mục lục tự động trong Word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76" y="1124744"/>
            <a:ext cx="8382000" cy="5181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600"/>
              <a:t>Lợi ích: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3200">
                <a:sym typeface="Wingdings" pitchFamily="2" charset="2"/>
              </a:rPr>
              <a:t>Cập nhật mục lục dễ dàng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3200">
                <a:sym typeface="Wingdings" pitchFamily="2" charset="2"/>
              </a:rPr>
              <a:t>Đảm bảo tính chính xác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3200">
                <a:sym typeface="Wingdings" pitchFamily="2" charset="2"/>
              </a:rPr>
              <a:t>Việc tìm kiếm hiệu quả và nhanh chóng các mục trong văn bản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3200">
                <a:sym typeface="Wingdings" pitchFamily="2" charset="2"/>
              </a:rPr>
              <a:t>Tiết kiệm thời gian</a:t>
            </a:r>
            <a:endParaRPr lang="en-US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6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Tạo mục lục tự động trong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Bước 1: Xác định cấp độ của mỗi đề mục.</a:t>
            </a:r>
          </a:p>
          <a:p>
            <a:pPr lvl="1"/>
            <a:r>
              <a:rPr lang="en-US"/>
              <a:t>Cách 1: Modify Heading 1, 2, 3, 4. Là định dạng các cấp (Level) của tài liệu.</a:t>
            </a:r>
          </a:p>
          <a:p>
            <a:pPr lvl="1"/>
            <a:r>
              <a:rPr lang="en-US"/>
              <a:t>Cách 2: Tự định nghĩa các đề mục theo cấp độ xác định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6048672" cy="41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3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Tạo mục lục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Bước 2: định dạng các đề mục muốn xuất hiện trong mục lục bởi các Heading tương ứng</a:t>
            </a:r>
          </a:p>
          <a:p>
            <a:r>
              <a:rPr lang="en-US"/>
              <a:t>Bước 3: Đặt con trỏ tại vị trí muốn tạo mục lục và chọn như hình vẽ sau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5"/>
            <a:ext cx="4248472" cy="349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54860" y="302132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VNI-Thufap2" pitchFamily="2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0814" y="357301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VNI-Thufap2" pitchFamily="2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4443" y="551723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VNI-Thufap2" pitchFamily="2" charset="0"/>
              </a:rPr>
              <a:t>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10" name="Striped Right Arrow 9"/>
          <p:cNvSpPr/>
          <p:nvPr/>
        </p:nvSpPr>
        <p:spPr>
          <a:xfrm>
            <a:off x="4592438" y="3030612"/>
            <a:ext cx="432048" cy="360040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1716024" y="3590933"/>
            <a:ext cx="432048" cy="360040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" name="Striped Right Arrow 11"/>
          <p:cNvSpPr/>
          <p:nvPr/>
        </p:nvSpPr>
        <p:spPr>
          <a:xfrm>
            <a:off x="1860814" y="5526524"/>
            <a:ext cx="432048" cy="360040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151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Tạo mục lục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04764"/>
            <a:ext cx="5688632" cy="502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 flipH="1">
            <a:off x="5508104" y="3933056"/>
            <a:ext cx="2376264" cy="720080"/>
          </a:xfrm>
          <a:prstGeom prst="wedgeRectCallout">
            <a:avLst>
              <a:gd name="adj1" fmla="val 3538"/>
              <a:gd name="adj2" fmla="val 13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Chọn Modify để định dạng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4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Tạo mục lục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645816"/>
            <a:ext cx="3178696" cy="1927200"/>
          </a:xfrm>
        </p:spPr>
        <p:txBody>
          <a:bodyPr/>
          <a:lstStyle/>
          <a:p>
            <a:r>
              <a:rPr lang="en-US"/>
              <a:t>TOC 1: Level 1</a:t>
            </a:r>
          </a:p>
          <a:p>
            <a:r>
              <a:rPr lang="en-US"/>
              <a:t>TOC 2: Level 2</a:t>
            </a:r>
          </a:p>
          <a:p>
            <a:r>
              <a:rPr lang="en-US"/>
              <a:t>TOC 3: Level 3</a:t>
            </a:r>
          </a:p>
          <a:p>
            <a:r>
              <a:rPr lang="en-US"/>
              <a:t>TOC 4: Level 4, …</a:t>
            </a:r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4032448" cy="490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5400" y="4077072"/>
            <a:ext cx="38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VNI-Trung Kien" pitchFamily="2" charset="0"/>
              </a:rPr>
              <a:t>Choïn TOC vaø choïn Modify ñeå thay ñoåi ñònh daïng</a:t>
            </a:r>
          </a:p>
          <a:p>
            <a:endParaRPr lang="en-US" sz="2400">
              <a:solidFill>
                <a:srgbClr val="0000FF"/>
              </a:solidFill>
              <a:latin typeface="VNI-Trung Kien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36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Tạo mục lục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Cập nhật mục lục: chọn Update Table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Xuất hiện bảng cho phép chọn kiểu cập nhật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3528392" cy="116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3528392" cy="183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059" y="4797152"/>
            <a:ext cx="3762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20059" y="4185996"/>
            <a:ext cx="2808312" cy="59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000">
                <a:solidFill>
                  <a:srgbClr val="0033CC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1600">
                <a:solidFill>
                  <a:schemeClr val="accent2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Tahoma" pitchFamily="34" charset="0"/>
                <a:cs typeface="+mn-cs"/>
              </a:defRPr>
            </a:lvl5pPr>
            <a:lvl6pPr marL="2551113" indent="-398463" algn="l" rtl="0" eaLnBrk="1" fontAlgn="base" hangingPunct="1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Tahoma" pitchFamily="34" charset="0"/>
                <a:cs typeface="+mn-cs"/>
              </a:defRPr>
            </a:lvl6pPr>
            <a:lvl7pPr marL="3008313" indent="-398463" algn="l" rtl="0" eaLnBrk="1" fontAlgn="base" hangingPunct="1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Tahoma" pitchFamily="34" charset="0"/>
                <a:cs typeface="+mn-cs"/>
              </a:defRPr>
            </a:lvl7pPr>
            <a:lvl8pPr marL="3465513" indent="-398463" algn="l" rtl="0" eaLnBrk="1" fontAlgn="base" hangingPunct="1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Tahoma" pitchFamily="34" charset="0"/>
                <a:cs typeface="+mn-cs"/>
              </a:defRPr>
            </a:lvl8pPr>
            <a:lvl9pPr marL="3922713" indent="-398463" algn="l" rtl="0" eaLnBrk="1" fontAlgn="base" hangingPunct="1"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2"/>
                </a:solidFill>
                <a:latin typeface="Tahoma" pitchFamily="34" charset="0"/>
                <a:cs typeface="+mn-cs"/>
              </a:defRPr>
            </a:lvl9pPr>
          </a:lstStyle>
          <a:p>
            <a:r>
              <a:rPr lang="en-US"/>
              <a:t>Xóa mục lục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711952" cy="1440160"/>
          </a:xfrm>
        </p:spPr>
        <p:txBody>
          <a:bodyPr/>
          <a:lstStyle/>
          <a:p>
            <a:pPr algn="ctr"/>
            <a:r>
              <a:rPr lang="en-US" sz="7200">
                <a:latin typeface="STXihei" panose="02010600040101010101" pitchFamily="2" charset="-122"/>
                <a:ea typeface="STXihei" panose="02010600040101010101" pitchFamily="2" charset="-122"/>
              </a:rPr>
              <a:t> </a:t>
            </a:r>
            <a:br>
              <a:rPr lang="en-US" sz="7200">
                <a:latin typeface="STXihei" panose="02010600040101010101" pitchFamily="2" charset="-122"/>
                <a:ea typeface="STXihei" panose="02010600040101010101" pitchFamily="2" charset="-122"/>
              </a:rPr>
            </a:br>
            <a:endParaRPr lang="en-US" sz="7200" dirty="0">
              <a:latin typeface="STXihei" panose="02010600040101010101" pitchFamily="2" charset="-122"/>
              <a:ea typeface="STXihei" panose="0201060004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56EFC-B518-46A0-A187-9C46EA0ED67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FDB93B-25DA-4121-5BB5-158613A17542}"/>
              </a:ext>
            </a:extLst>
          </p:cNvPr>
          <p:cNvSpPr txBox="1"/>
          <p:nvPr/>
        </p:nvSpPr>
        <p:spPr>
          <a:xfrm>
            <a:off x="3058816" y="2977530"/>
            <a:ext cx="597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Barlow Condensed" panose="00000506000000000000" pitchFamily="2" charset="0"/>
                <a:ea typeface="STXihei" panose="02010600040101010101" pitchFamily="2" charset="-122"/>
              </a:rPr>
              <a:t>Cảm ơn các bạn lắng nghe!</a:t>
            </a:r>
            <a:endParaRPr lang="en-US" sz="3600" b="1">
              <a:solidFill>
                <a:srgbClr val="0000FF"/>
              </a:solidFill>
              <a:latin typeface="Barlow Condensed" panose="000005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12341"/>
      </p:ext>
    </p:extLst>
  </p:cSld>
  <p:clrMapOvr>
    <a:masterClrMapping/>
  </p:clrMapOvr>
</p:sld>
</file>

<file path=ppt/theme/theme1.xml><?xml version="1.0" encoding="utf-8"?>
<a:theme xmlns:a="http://schemas.openxmlformats.org/drawingml/2006/main" name="Nguyễn Ngọc Dũng - CNTT - ĐHQN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MM_Lec1</Template>
  <TotalTime>12828</TotalTime>
  <Words>244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STXihei</vt:lpstr>
      <vt:lpstr>Arial</vt:lpstr>
      <vt:lpstr>Arial Unicode MS</vt:lpstr>
      <vt:lpstr>Barlow Condensed</vt:lpstr>
      <vt:lpstr>Tahoma</vt:lpstr>
      <vt:lpstr>Verdana</vt:lpstr>
      <vt:lpstr>VNI-Thufap2</vt:lpstr>
      <vt:lpstr>VNI-Trung Kien</vt:lpstr>
      <vt:lpstr>Wingdings</vt:lpstr>
      <vt:lpstr>Nguyễn Ngọc Dũng - CNTT - ĐHQN</vt:lpstr>
      <vt:lpstr>MICROSOFT WORD</vt:lpstr>
      <vt:lpstr>Tạo mục lục tự động trong Word </vt:lpstr>
      <vt:lpstr>… Tạo mục lục tự động trong Word</vt:lpstr>
      <vt:lpstr>… Tạo mục lục</vt:lpstr>
      <vt:lpstr>… Tạo mục lục</vt:lpstr>
      <vt:lpstr>… Tạo mục lục</vt:lpstr>
      <vt:lpstr>… Tạo mục lục</vt:lpstr>
      <vt:lpstr>  </vt:lpstr>
    </vt:vector>
  </TitlesOfParts>
  <Company>CNTT - ĐHQN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 đại cương</dc:title>
  <dc:subject>Microsoft Word 2010</dc:subject>
  <dc:creator>Nguyễn Ngọc Dũng</dc:creator>
  <cp:lastModifiedBy>admin</cp:lastModifiedBy>
  <cp:revision>666</cp:revision>
  <cp:lastPrinted>2012-09-21T08:33:52Z</cp:lastPrinted>
  <dcterms:created xsi:type="dcterms:W3CDTF">2009-10-18T02:22:46Z</dcterms:created>
  <dcterms:modified xsi:type="dcterms:W3CDTF">2023-04-13T03:14:14Z</dcterms:modified>
  <cp:contentStatus/>
</cp:coreProperties>
</file>