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3" r:id="rId2"/>
  </p:sldMasterIdLst>
  <p:notesMasterIdLst>
    <p:notesMasterId r:id="rId22"/>
  </p:notesMasterIdLst>
  <p:sldIdLst>
    <p:sldId id="259" r:id="rId3"/>
    <p:sldId id="309" r:id="rId4"/>
    <p:sldId id="310" r:id="rId5"/>
    <p:sldId id="286" r:id="rId6"/>
    <p:sldId id="287" r:id="rId7"/>
    <p:sldId id="288" r:id="rId8"/>
    <p:sldId id="284" r:id="rId9"/>
    <p:sldId id="285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11" r:id="rId19"/>
    <p:sldId id="299" r:id="rId20"/>
    <p:sldId id="289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iF3LEZKEn20E8goWN8+AUPWNt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B8"/>
    <a:srgbClr val="D000D0"/>
    <a:srgbClr val="34A24E"/>
    <a:srgbClr val="FF99FF"/>
    <a:srgbClr val="006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F59CE8-5055-4260-AF6F-0D632BC6834F}">
  <a:tblStyle styleId="{7FF59CE8-5055-4260-AF6F-0D632BC6834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5A43A8-3438-45E8-853B-34188DE8155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3634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204A-B423-4021-9D81-6132CE7DD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209" y="1433945"/>
            <a:ext cx="10231582" cy="2076018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21DF3-1BB8-426B-BF51-D727FC8D8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209" y="3602038"/>
            <a:ext cx="1023158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D7858-B8F3-4828-9565-CD5B8F45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37D7C-F2F9-49F0-9BEF-7CC89252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D8A3-95DF-452E-AF52-8F691F3F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96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8216-5375-4039-9298-513A7092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5C95F-1158-45B7-9FE6-95D81538B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2932-C895-42F0-B99C-2939007B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BD971-A8FF-4E6E-AB14-81AB2BFA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9267-A093-4F45-9E04-CEF36078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85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115FDE-72CD-46E2-A4CC-184A2F1CA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46909"/>
            <a:ext cx="2628900" cy="44577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2BF12-9686-4E1D-98A9-BC2BCD145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6909"/>
            <a:ext cx="7734300" cy="445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D19E-4ACD-4FF4-8C41-A87187DB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57678-BC15-4F66-8259-B64EC9D7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76DF1-EBE9-4586-9825-4662338B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01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Google Shape;19;p21"/>
            <p:cNvSpPr/>
            <p:nvPr/>
          </p:nvSpPr>
          <p:spPr>
            <a:xfrm>
              <a:off x="0" y="0"/>
              <a:ext cx="12192000" cy="6093439"/>
            </a:xfrm>
            <a:prstGeom prst="rect">
              <a:avLst/>
            </a:prstGeom>
            <a:solidFill>
              <a:srgbClr val="005EB8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21"/>
            <p:cNvPicPr preferRelativeResize="0"/>
            <p:nvPr/>
          </p:nvPicPr>
          <p:blipFill rotWithShape="1">
            <a:blip r:embed="rId2">
              <a:alphaModFix/>
            </a:blip>
            <a:srcRect t="84167"/>
            <a:stretch/>
          </p:blipFill>
          <p:spPr>
            <a:xfrm>
              <a:off x="0" y="5772150"/>
              <a:ext cx="12192000" cy="108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21"/>
          <p:cNvSpPr txBox="1">
            <a:spLocks noGrp="1"/>
          </p:cNvSpPr>
          <p:nvPr>
            <p:ph type="ctrTitle" hasCustomPrompt="1"/>
          </p:nvPr>
        </p:nvSpPr>
        <p:spPr>
          <a:xfrm>
            <a:off x="647700" y="1597966"/>
            <a:ext cx="8872818" cy="189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4500"/>
              <a:buFont typeface="Arial"/>
              <a:buNone/>
              <a:defRPr sz="4200" b="1" baseline="0">
                <a:solidFill>
                  <a:srgbClr val="FFD966"/>
                </a:solidFill>
                <a:latin typeface="MS Reference Sans Serif" panose="020B060403050404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Trung tâm công nghệ thông tin và truyền thông</a:t>
            </a:r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1" hasCustomPrompt="1"/>
          </p:nvPr>
        </p:nvSpPr>
        <p:spPr>
          <a:xfrm>
            <a:off x="647700" y="3528942"/>
            <a:ext cx="466388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B3C6E7"/>
              </a:buClr>
              <a:buSzPts val="2400"/>
              <a:buNone/>
              <a:defRPr sz="1800" baseline="0">
                <a:solidFill>
                  <a:srgbClr val="B3C6E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vi-VN"/>
              <a:t>Tên Giảng vien	:</a:t>
            </a:r>
          </a:p>
          <a:p>
            <a:r>
              <a:rPr lang="vi-VN"/>
              <a:t>Email		:</a:t>
            </a:r>
          </a:p>
          <a:p>
            <a:r>
              <a:rPr lang="vi-VN"/>
              <a:t>Điện thoại	:</a:t>
            </a:r>
            <a:endParaRPr/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8327" y="260772"/>
            <a:ext cx="4255346" cy="1076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611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449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66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9287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145616"/>
            <a:ext cx="10515600" cy="113907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256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0508"/>
            <a:ext cx="5181600" cy="40641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20508"/>
            <a:ext cx="5181600" cy="40641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59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70" y="270996"/>
            <a:ext cx="10515600" cy="6434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701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994087"/>
            <a:ext cx="5157787" cy="33981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701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94087"/>
            <a:ext cx="5183188" cy="33981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92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81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46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32C0-ACD4-495F-97C5-C1D8AAE1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D19BC-0C05-4447-A50F-060B496D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F7A6D-F7C4-424D-98C9-B50625208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6C4DA-32F1-4CBD-B314-A5803E32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4D040-81EF-49F2-946F-9C33F6BE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163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1779"/>
            <a:ext cx="3932237" cy="88750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81779"/>
            <a:ext cx="6172200" cy="39163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2894"/>
            <a:ext cx="3932237" cy="29852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327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1344706"/>
            <a:ext cx="4140013" cy="99508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44706"/>
            <a:ext cx="6273706" cy="40003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012" y="2339788"/>
            <a:ext cx="4140013" cy="30052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320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00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90917"/>
            <a:ext cx="2628900" cy="393998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90917"/>
            <a:ext cx="7734300" cy="39399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1CC7-F445-4FFB-991E-A32BDD7C6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84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10/2/22</a:t>
            </a:r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Một số giao tiếp không dây trong mạng cảm biến</a:t>
            </a:r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623888" y="2086501"/>
            <a:ext cx="10882312" cy="247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defRPr sz="4000">
                <a:solidFill>
                  <a:srgbClr val="C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623888" y="4589470"/>
            <a:ext cx="10882312" cy="117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40" name="Google Shape;40;p23"/>
          <p:cNvCxnSpPr/>
          <p:nvPr/>
        </p:nvCxnSpPr>
        <p:spPr>
          <a:xfrm>
            <a:off x="714375" y="4562482"/>
            <a:ext cx="1039177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42852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485775" y="1228725"/>
            <a:ext cx="11115675" cy="453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10/2/22</a:t>
            </a:r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Một số giao tiếp không dây trong mạng cảm biến</a:t>
            </a:r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628650" y="238125"/>
            <a:ext cx="10931978" cy="69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5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4428-15AD-4E6F-8DF5-3E1C2D83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D9EA7-FD98-498D-8B19-4FEE36F9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25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3AD9B-7141-41FC-8186-C5BB8989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82412-7D5C-4D6E-9EB1-FCA9B95F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95ADE-E07C-41B7-8C87-FEAAAEA3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11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4650-0E8B-41A2-B17B-F4934635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2B683-8AF8-4E7D-A7FD-572D032FC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845" y="1253331"/>
            <a:ext cx="5385955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F24AD-DDC4-4DA7-AAD9-849FC8C91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385955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D52DD-C6CB-4060-B696-3171A59D8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690ED-E382-471A-B0FB-A09C3713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16150-F1F3-47E4-AC31-3A11ED78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42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2431-6E63-4DC7-9526-F1AB9876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70" y="136525"/>
            <a:ext cx="10112230" cy="8239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9123B-AF9D-4FE2-99D6-EFF38C36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670" y="1316038"/>
            <a:ext cx="547990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F90AD-21FF-4497-8F76-5637C478B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670" y="2139950"/>
            <a:ext cx="5479905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36640-27C6-471B-B882-8611BB371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316038"/>
            <a:ext cx="5392883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C71005-8331-4A74-B91B-04987F050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139950"/>
            <a:ext cx="5392883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60197-B87A-4D3A-BE29-77736F82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09878-29E5-4BD1-BD70-8B3809C0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7C342-AB4B-46C6-8182-CE24AD74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2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07C9-D9DE-4E61-96B9-AB4FBD20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6E99A-D92D-4AC9-B18B-498FEC18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597BB-A1AE-45EF-87F8-25CB7161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79CE9-8AA1-456F-BCC6-859EA2F5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83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C81B7-B490-493E-958B-ADFB8A7F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76CDE-BCA8-41FD-BF3C-4682A16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F189C-8BD7-4DEA-94CD-71CCA7B8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14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6398-C3E1-432F-8D6C-0EE82889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30036"/>
            <a:ext cx="3932237" cy="883228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CF13A-1252-4F80-91E8-CA0100EB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0036"/>
            <a:ext cx="6172200" cy="45310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67B1D-5062-4EE1-B2BB-E233CE34B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06782"/>
            <a:ext cx="3932237" cy="35622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DB7E9-1822-4BFF-B569-DBAA4B7CE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B55-4D64-4910-B0D9-C8CA912B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BED05-3D23-4E97-94B9-04106A38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14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CB96-E245-4827-AB36-33FA58E7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6517"/>
            <a:ext cx="3932237" cy="924791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677F8-C9D4-47FC-AE2A-57ED1DCF1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36517"/>
            <a:ext cx="6172200" cy="4511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58E98-A115-4478-808B-7244D7F22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4617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A9F60-C63D-44BD-AB2A-C57558CE8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10/2/22</a:t>
            </a:r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7B34C-69C6-4295-9037-99BB35A1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4A4C8-3B52-42DB-BDBD-23A59CF6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AC46B-0905-4E56-869B-914D118946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123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8;p21">
            <a:extLst>
              <a:ext uri="{FF2B5EF4-FFF2-40B4-BE49-F238E27FC236}">
                <a16:creationId xmlns:a16="http://schemas.microsoft.com/office/drawing/2014/main" id="{A8B7E04C-7A9B-429A-8791-C117A4F893CA}"/>
              </a:ext>
            </a:extLst>
          </p:cNvPr>
          <p:cNvGrpSpPr/>
          <p:nvPr userDrawn="1"/>
        </p:nvGrpSpPr>
        <p:grpSpPr>
          <a:xfrm>
            <a:off x="0" y="1021084"/>
            <a:ext cx="12192000" cy="5836916"/>
            <a:chOff x="0" y="1021084"/>
            <a:chExt cx="12192000" cy="5836916"/>
          </a:xfrm>
        </p:grpSpPr>
        <p:sp>
          <p:nvSpPr>
            <p:cNvPr id="11" name="Google Shape;19;p21">
              <a:extLst>
                <a:ext uri="{FF2B5EF4-FFF2-40B4-BE49-F238E27FC236}">
                  <a16:creationId xmlns:a16="http://schemas.microsoft.com/office/drawing/2014/main" id="{BDEAB64C-762A-457F-805C-C845525592D3}"/>
                </a:ext>
              </a:extLst>
            </p:cNvPr>
            <p:cNvSpPr/>
            <p:nvPr/>
          </p:nvSpPr>
          <p:spPr>
            <a:xfrm>
              <a:off x="0" y="1021084"/>
              <a:ext cx="12192000" cy="5072355"/>
            </a:xfrm>
            <a:prstGeom prst="rect">
              <a:avLst/>
            </a:prstGeom>
            <a:solidFill>
              <a:srgbClr val="005EB8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20;p21">
              <a:extLst>
                <a:ext uri="{FF2B5EF4-FFF2-40B4-BE49-F238E27FC236}">
                  <a16:creationId xmlns:a16="http://schemas.microsoft.com/office/drawing/2014/main" id="{20959C12-DD97-489E-8422-C24039FD7D7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t="84167"/>
            <a:stretch/>
          </p:blipFill>
          <p:spPr>
            <a:xfrm>
              <a:off x="0" y="5772150"/>
              <a:ext cx="12192000" cy="108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F685F-969C-482A-B74D-E157204A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45" y="256524"/>
            <a:ext cx="9881755" cy="628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B81A8-4A55-4DFB-BAAF-95F5DDC8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844" y="1253331"/>
            <a:ext cx="108688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BCCD0-2279-4648-B9EC-53D0B468E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2B3FA-6ABB-443A-BD47-67437790B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35DA-5C14-44C1-9759-241937F3B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CF9AC46B-0905-4E56-869B-914D118946B5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4" name="Google Shape;44;p24">
            <a:extLst>
              <a:ext uri="{FF2B5EF4-FFF2-40B4-BE49-F238E27FC236}">
                <a16:creationId xmlns:a16="http://schemas.microsoft.com/office/drawing/2014/main" id="{7FE516EE-C8E3-4C7B-BE01-F9CFE24C9F23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 l="8349" t="2343" r="80055" b="80886"/>
          <a:stretch/>
        </p:blipFill>
        <p:spPr>
          <a:xfrm>
            <a:off x="10845133" y="137218"/>
            <a:ext cx="751122" cy="76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4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1" i="1" kern="1200">
          <a:solidFill>
            <a:schemeClr val="accent6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993471"/>
            <a:ext cx="12192000" cy="5871454"/>
            <a:chOff x="0" y="993471"/>
            <a:chExt cx="12192000" cy="5871454"/>
          </a:xfrm>
        </p:grpSpPr>
        <p:grpSp>
          <p:nvGrpSpPr>
            <p:cNvPr id="10" name="Google Shape;42;p24"/>
            <p:cNvGrpSpPr/>
            <p:nvPr userDrawn="1"/>
          </p:nvGrpSpPr>
          <p:grpSpPr>
            <a:xfrm>
              <a:off x="1" y="2043953"/>
              <a:ext cx="12191999" cy="4820972"/>
              <a:chOff x="1" y="2043953"/>
              <a:chExt cx="12191999" cy="4820972"/>
            </a:xfrm>
          </p:grpSpPr>
          <p:pic>
            <p:nvPicPr>
              <p:cNvPr id="11" name="Google Shape;43;p24"/>
              <p:cNvPicPr preferRelativeResize="0"/>
              <p:nvPr/>
            </p:nvPicPr>
            <p:blipFill rotWithShape="1">
              <a:blip r:embed="rId16">
                <a:alphaModFix/>
              </a:blip>
              <a:srcRect t="25545"/>
              <a:stretch/>
            </p:blipFill>
            <p:spPr>
              <a:xfrm>
                <a:off x="1" y="2043953"/>
                <a:ext cx="9229724" cy="4820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47;p24"/>
              <p:cNvPicPr preferRelativeResize="0"/>
              <p:nvPr/>
            </p:nvPicPr>
            <p:blipFill rotWithShape="1">
              <a:blip r:embed="rId16">
                <a:alphaModFix/>
              </a:blip>
              <a:srcRect l="15171" t="25752"/>
              <a:stretch/>
            </p:blipFill>
            <p:spPr>
              <a:xfrm>
                <a:off x="4362450" y="2057399"/>
                <a:ext cx="7829550" cy="4807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Rectangle 6"/>
            <p:cNvSpPr/>
            <p:nvPr userDrawn="1"/>
          </p:nvSpPr>
          <p:spPr>
            <a:xfrm>
              <a:off x="0" y="993471"/>
              <a:ext cx="12191999" cy="1184953"/>
            </a:xfrm>
            <a:prstGeom prst="rect">
              <a:avLst/>
            </a:prstGeom>
            <a:solidFill>
              <a:srgbClr val="00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930" y="320206"/>
            <a:ext cx="10954870" cy="617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10/2/22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vi-VN"/>
              <a:t>Một số giao tiếp không dây trong mạng cảm biến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951CC7-F445-4FFB-991E-A32BDD7C6F32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1284287"/>
            <a:ext cx="10954870" cy="404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12" name="Google Shape;44;p24">
            <a:extLst>
              <a:ext uri="{FF2B5EF4-FFF2-40B4-BE49-F238E27FC236}">
                <a16:creationId xmlns:a16="http://schemas.microsoft.com/office/drawing/2014/main" id="{7FE516EE-C8E3-4C7B-BE01-F9CFE24C9F23}"/>
              </a:ext>
            </a:extLst>
          </p:cNvPr>
          <p:cNvPicPr preferRelativeResize="0"/>
          <p:nvPr userDrawn="1"/>
        </p:nvPicPr>
        <p:blipFill rotWithShape="1">
          <a:blip r:embed="rId16">
            <a:alphaModFix/>
          </a:blip>
          <a:srcRect l="8349" t="2343" r="80055" b="80886"/>
          <a:stretch/>
        </p:blipFill>
        <p:spPr>
          <a:xfrm>
            <a:off x="11032027" y="137218"/>
            <a:ext cx="751122" cy="76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85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7" r:id="rId13"/>
    <p:sldLayoutId id="214748368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6C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accent5">
              <a:lumMod val="20000"/>
              <a:lumOff val="8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1" kern="1200">
          <a:solidFill>
            <a:schemeClr val="accent4">
              <a:lumMod val="20000"/>
              <a:lumOff val="8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623888" y="1582221"/>
            <a:ext cx="10882312" cy="298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vi-VN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CHƯƠNG </a:t>
            </a:r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6</a:t>
            </a:r>
            <a:br>
              <a:rPr lang="vi-VN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TÂM LÝ HỌC SƯ PHẠM</a:t>
            </a:r>
            <a:b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rPr>
            </a:br>
            <a:endParaRPr dirty="0"/>
          </a:p>
        </p:txBody>
      </p:sp>
      <p:sp>
        <p:nvSpPr>
          <p:cNvPr id="166" name="Google Shape;16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chemeClr val="bg1"/>
                </a:solidFill>
              </a:rPr>
              <a:t>1</a:t>
            </a:fld>
            <a:endParaRPr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4EB21-C8D1-1E78-A94B-27F066022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129" y="1228725"/>
            <a:ext cx="11578974" cy="4533899"/>
          </a:xfrm>
        </p:spPr>
        <p:txBody>
          <a:bodyPr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Làm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theo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nhóm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đàm</a:t>
            </a:r>
            <a:r>
              <a:rPr lang="en-US" sz="2800" dirty="0"/>
              <a:t> </a:t>
            </a:r>
            <a:r>
              <a:rPr lang="en-US" sz="2800" dirty="0" err="1"/>
              <a:t>phán</a:t>
            </a:r>
            <a:r>
              <a:rPr lang="en-US" sz="2800" dirty="0"/>
              <a:t>, </a:t>
            </a:r>
            <a:r>
              <a:rPr lang="en-US" sz="2800" dirty="0" err="1"/>
              <a:t>đưa</a:t>
            </a:r>
            <a:r>
              <a:rPr lang="en-US" sz="2800" dirty="0"/>
              <a:t> ra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chung</a:t>
            </a:r>
            <a:r>
              <a:rPr lang="en-US" sz="2800" dirty="0"/>
              <a:t>.</a:t>
            </a:r>
            <a:endParaRPr lang="en-US" sz="2800" b="1" dirty="0"/>
          </a:p>
          <a:p>
            <a:pPr marL="274320" indent="-27432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tỏ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thoải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.</a:t>
            </a:r>
            <a:endParaRPr lang="en-US" sz="2800" b="1" dirty="0"/>
          </a:p>
          <a:p>
            <a:pPr marL="0" indent="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Cạnh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tích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cực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Tạo</a:t>
            </a:r>
            <a:r>
              <a:rPr lang="en-US" sz="2800" dirty="0"/>
              <a:t> ra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kiến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,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17F8-C76D-7512-2883-BBE947A2FB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10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D73FC4-0116-52BC-E3EF-CA6963E6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7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BD941-80CE-84A3-D3B0-4DEE53712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Đánh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giá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thường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xuyên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mức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ra.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  <a:endParaRPr lang="en-US" sz="2800" b="1" dirty="0"/>
          </a:p>
          <a:p>
            <a:pPr marL="0" indent="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Đối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mặt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với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thất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bại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, </a:t>
            </a:r>
            <a:r>
              <a:rPr lang="en-US" sz="2800" dirty="0" err="1"/>
              <a:t>thử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lầm</a:t>
            </a:r>
            <a:r>
              <a:rPr lang="en-US" sz="2800" dirty="0"/>
              <a:t>,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khiến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nỗi</a:t>
            </a:r>
            <a:r>
              <a:rPr lang="en-US" sz="2800" dirty="0"/>
              <a:t> lo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thất</a:t>
            </a:r>
            <a:r>
              <a:rPr lang="en-US" sz="2800" dirty="0"/>
              <a:t> </a:t>
            </a:r>
            <a:r>
              <a:rPr lang="en-US" sz="2800" dirty="0" err="1"/>
              <a:t>bại</a:t>
            </a:r>
            <a:r>
              <a:rPr lang="en-US" sz="2800" dirty="0"/>
              <a:t>.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7B4BF-11A5-7184-751A-2E8194F812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11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69AF8C-6724-B8F6-CD3D-15B5FCF3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AE1AC-408B-66DD-C9E1-0980FA81B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Sử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dụng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ngôn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về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lực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thập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danh</a:t>
            </a:r>
            <a:r>
              <a:rPr lang="en-US" sz="2800" dirty="0"/>
              <a:t> </a:t>
            </a:r>
            <a:r>
              <a:rPr lang="en-US" sz="2800" dirty="0" err="1"/>
              <a:t>ngôn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  <a:endParaRPr lang="en-US" sz="2800" b="1" dirty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danh</a:t>
            </a:r>
            <a:r>
              <a:rPr lang="en-US" sz="2800" dirty="0"/>
              <a:t> </a:t>
            </a:r>
            <a:r>
              <a:rPr lang="en-US" sz="2800" dirty="0" err="1"/>
              <a:t>ngôn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hứng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niềm</a:t>
            </a:r>
            <a:r>
              <a:rPr lang="en-US" sz="2800" dirty="0"/>
              <a:t> tin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chuyến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địa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,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thuyết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,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niềm</a:t>
            </a:r>
            <a:r>
              <a:rPr lang="en-US" sz="2800" dirty="0"/>
              <a:t> tin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.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34DE2-805B-85C2-A778-303F7C6FFE0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7311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12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B6D6-A1D4-393D-7A3A-5873C313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13E57E-DF76-A5A1-5B71-ED61AD06A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18" y="952831"/>
            <a:ext cx="9669517" cy="4952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3A233-BE06-394C-BBF1-9E3186D340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13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370182-3F31-BE6F-3AEB-FDF3A0AD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Hoạt động trải nghiệm : Em làm người nông dân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CB6550-356F-E498-9752-B8C3E839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8" y="1008457"/>
            <a:ext cx="9564414" cy="50723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987EF-F605-A012-9273-A46DD1E028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14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9883C0-BF9A-F1F5-1C56-0EA32283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Học sinh đi thực tế tìm hiểu động thực vật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5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E8D5E-538A-1495-39DF-851AA301C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953" y="1162050"/>
            <a:ext cx="11115675" cy="4533899"/>
          </a:xfrm>
        </p:spPr>
        <p:txBody>
          <a:bodyPr>
            <a:normAutofit fontScale="92500"/>
          </a:bodyPr>
          <a:lstStyle/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Đặt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mục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tiêu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đầu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mỗi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kỳ</a:t>
            </a:r>
            <a:endParaRPr lang="en-US" sz="28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/>
              <a:t>Đặt</a:t>
            </a:r>
            <a:r>
              <a:rPr lang="en-US" sz="2800" dirty="0"/>
              <a:t> ra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niềm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hứng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  <a:endParaRPr lang="en-US" sz="2800" b="1" dirty="0"/>
          </a:p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chọn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hình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mẫu</a:t>
            </a:r>
            <a:endParaRPr lang="en-US" sz="28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, </a:t>
            </a:r>
            <a:r>
              <a:rPr lang="en-US" sz="2800" dirty="0" err="1"/>
              <a:t>khơi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dirty="0"/>
              <a:t>.</a:t>
            </a:r>
            <a:endParaRPr lang="en-US" b="1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71FFA-88BC-6C7A-A1AB-617AB6D2D0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15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CC72D-1525-CB10-2743-D6AFEC20B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Theo </a:t>
            </a:r>
            <a:r>
              <a:rPr lang="en-US" sz="2800" b="1" dirty="0" err="1">
                <a:solidFill>
                  <a:srgbClr val="FFFF00"/>
                </a:solidFill>
              </a:rPr>
              <a:t>dõi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</a:t>
            </a:r>
            <a:endParaRPr lang="en-US" sz="28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lộ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kì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dừng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,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ngẫm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ra </a:t>
            </a:r>
            <a:r>
              <a:rPr lang="en-US" sz="2800" dirty="0" err="1"/>
              <a:t>mức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</a:t>
            </a:r>
            <a:endParaRPr lang="en-US" sz="2800" b="1" dirty="0"/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,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,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  <a:endParaRPr lang="en-US" sz="2800" b="1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B98F3-F390-7FEC-B7DD-6F996FD385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16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2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195924-444A-D01F-3E84-2161DBC88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b="1" dirty="0" err="1">
                <a:solidFill>
                  <a:srgbClr val="FFFF00"/>
                </a:solidFill>
              </a:rPr>
              <a:t>Hỗ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kịp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thời</a:t>
            </a:r>
            <a:endParaRPr lang="en-US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ra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ra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,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.</a:t>
            </a:r>
          </a:p>
          <a:p>
            <a:pPr marL="114300" indent="0"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solidFill>
                  <a:srgbClr val="FFFF00"/>
                </a:solidFill>
              </a:rPr>
              <a:t>Tôn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những</a:t>
            </a:r>
            <a:r>
              <a:rPr lang="en-US" b="1" dirty="0">
                <a:solidFill>
                  <a:srgbClr val="FFFF00"/>
                </a:solidFill>
              </a:rPr>
              <a:t> ý </a:t>
            </a:r>
            <a:r>
              <a:rPr lang="en-US" b="1" dirty="0" err="1">
                <a:solidFill>
                  <a:srgbClr val="FFFF00"/>
                </a:solidFill>
              </a:rPr>
              <a:t>tưởng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của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học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sinh</a:t>
            </a:r>
            <a:endParaRPr lang="en-US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hoan</a:t>
            </a:r>
            <a:r>
              <a:rPr lang="en-US" dirty="0"/>
              <a:t> </a:t>
            </a:r>
            <a:r>
              <a:rPr lang="en-US" dirty="0" err="1"/>
              <a:t>nghênh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.</a:t>
            </a:r>
          </a:p>
          <a:p>
            <a:pPr algn="just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.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hứng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627E9-52F2-3274-D7D6-F982C614F4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17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3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8201D1-E1D6-0A23-5149-01A5A8E25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402" y="1074612"/>
            <a:ext cx="11794733" cy="4533899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r>
              <a:rPr lang="en-US" b="1" dirty="0" err="1">
                <a:solidFill>
                  <a:srgbClr val="FFFF00"/>
                </a:solidFill>
              </a:rPr>
              <a:t>Lời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khen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phần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thưởng</a:t>
            </a:r>
            <a:endParaRPr lang="en-US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hay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nỗ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.</a:t>
            </a:r>
            <a:endParaRPr lang="en-US" b="1" dirty="0"/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ra </a:t>
            </a:r>
            <a:r>
              <a:rPr lang="en-US" dirty="0" err="1"/>
              <a:t>rằng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73%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. </a:t>
            </a:r>
          </a:p>
          <a:p>
            <a:pPr marL="114300" indent="0" eaLnBrk="1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b="1" dirty="0" err="1">
                <a:solidFill>
                  <a:srgbClr val="FFFF00"/>
                </a:solidFill>
              </a:rPr>
              <a:t>Tạm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ứng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niềm</a:t>
            </a:r>
            <a:r>
              <a:rPr lang="en-US" b="1" dirty="0">
                <a:solidFill>
                  <a:srgbClr val="FFFF00"/>
                </a:solidFill>
              </a:rPr>
              <a:t> tin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“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tin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”. 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chắn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, </a:t>
            </a:r>
            <a:r>
              <a:rPr lang="en-US" dirty="0" err="1"/>
              <a:t>nỗ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  <a:endParaRPr lang="en-US" b="1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F1F1-F5D7-15C4-FC4F-96368D5E5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18</a:t>
            </a:fld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4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06F0A-ED6F-6E10-50C9-50FA0E17C9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19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ED8DC-9CE5-0991-63F7-5CB749E2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06579"/>
            <a:ext cx="10882312" cy="417353"/>
          </a:xfrm>
        </p:spPr>
        <p:txBody>
          <a:bodyPr>
            <a:noAutofit/>
          </a:bodyPr>
          <a:lstStyle/>
          <a:p>
            <a:r>
              <a:rPr lang="en-US" altLang="en-US" sz="2800" b="1" dirty="0" err="1">
                <a:solidFill>
                  <a:srgbClr val="0066CA"/>
                </a:solidFill>
              </a:rPr>
              <a:t>Một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số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biện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pháp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giúp</a:t>
            </a:r>
            <a:r>
              <a:rPr lang="en-US" altLang="en-US" sz="2800" b="1" dirty="0">
                <a:solidFill>
                  <a:srgbClr val="0066CA"/>
                </a:solidFill>
              </a:rPr>
              <a:t> HS </a:t>
            </a:r>
            <a:r>
              <a:rPr lang="en-US" altLang="en-US" sz="2800" b="1" dirty="0" err="1">
                <a:solidFill>
                  <a:srgbClr val="0066CA"/>
                </a:solidFill>
              </a:rPr>
              <a:t>tự</a:t>
            </a:r>
            <a:r>
              <a:rPr lang="en-US" altLang="en-US" sz="2800" b="1" dirty="0">
                <a:solidFill>
                  <a:srgbClr val="0066CA"/>
                </a:solidFill>
              </a:rPr>
              <a:t>  </a:t>
            </a:r>
            <a:r>
              <a:rPr lang="en-US" altLang="en-US" sz="2800" b="1" dirty="0" err="1">
                <a:solidFill>
                  <a:srgbClr val="0066CA"/>
                </a:solidFill>
              </a:rPr>
              <a:t>tạo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động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lực</a:t>
            </a:r>
            <a:r>
              <a:rPr lang="en-US" altLang="en-US" sz="2800" b="1" dirty="0">
                <a:solidFill>
                  <a:srgbClr val="0066CA"/>
                </a:solidFill>
              </a:rPr>
              <a:t> </a:t>
            </a:r>
            <a:r>
              <a:rPr lang="en-US" altLang="en-US" sz="2800" b="1" dirty="0" err="1">
                <a:solidFill>
                  <a:srgbClr val="0066CA"/>
                </a:solidFill>
              </a:rPr>
              <a:t>trong</a:t>
            </a:r>
            <a:r>
              <a:rPr lang="en-US" altLang="en-US" sz="2800" b="1" dirty="0">
                <a:solidFill>
                  <a:srgbClr val="0066CA"/>
                </a:solidFill>
              </a:rPr>
              <a:t> </a:t>
            </a:r>
            <a:r>
              <a:rPr lang="en-US" altLang="en-US" sz="2800" b="1" dirty="0" err="1">
                <a:solidFill>
                  <a:srgbClr val="0066CA"/>
                </a:solidFill>
              </a:rPr>
              <a:t>học</a:t>
            </a:r>
            <a:r>
              <a:rPr lang="en-US" altLang="en-US" sz="2800" b="1" dirty="0">
                <a:solidFill>
                  <a:srgbClr val="0066CA"/>
                </a:solidFill>
              </a:rPr>
              <a:t> </a:t>
            </a:r>
            <a:r>
              <a:rPr lang="en-US" altLang="en-US" sz="2800" b="1" dirty="0" err="1">
                <a:solidFill>
                  <a:srgbClr val="0066CA"/>
                </a:solidFill>
              </a:rPr>
              <a:t>tập</a:t>
            </a:r>
            <a:endParaRPr lang="en-US" sz="2800" dirty="0">
              <a:solidFill>
                <a:srgbClr val="0066CA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004EF-5763-7064-B7D7-549919E22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951" y="1229601"/>
            <a:ext cx="11661168" cy="4512404"/>
          </a:xfrm>
        </p:spPr>
        <p:txBody>
          <a:bodyPr>
            <a:normAutofit lnSpcReduction="10000"/>
          </a:bodyPr>
          <a:lstStyle/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Xác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định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rõ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ràng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mục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tiêu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để</a:t>
            </a:r>
            <a:r>
              <a:rPr lang="en-US" altLang="en-US" sz="2800" dirty="0">
                <a:solidFill>
                  <a:schemeClr val="bg1"/>
                </a:solidFill>
              </a:rPr>
              <a:t> </a:t>
            </a:r>
            <a:r>
              <a:rPr lang="en-US" altLang="en-US" sz="2800" b="1" dirty="0" err="1">
                <a:solidFill>
                  <a:schemeClr val="bg1"/>
                </a:solidFill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động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lực</a:t>
            </a:r>
            <a:r>
              <a:rPr lang="en-US" altLang="en-US" sz="2800" dirty="0">
                <a:solidFill>
                  <a:schemeClr val="bg1"/>
                </a:solidFill>
              </a:rPr>
              <a:t> </a:t>
            </a:r>
            <a:r>
              <a:rPr lang="en-US" altLang="en-US" sz="2800" dirty="0" err="1">
                <a:solidFill>
                  <a:schemeClr val="bg1"/>
                </a:solidFill>
              </a:rPr>
              <a:t>cần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thiết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Sắp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xếp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góc</a:t>
            </a:r>
            <a:r>
              <a:rPr lang="en-US" altLang="en-US" sz="2800" dirty="0">
                <a:solidFill>
                  <a:schemeClr val="bg1"/>
                </a:solidFill>
              </a:rPr>
              <a:t> </a:t>
            </a:r>
            <a:r>
              <a:rPr lang="en-US" altLang="en-US" sz="2800" dirty="0" err="1">
                <a:solidFill>
                  <a:schemeClr val="bg1"/>
                </a:solidFill>
              </a:rPr>
              <a:t>học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tập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Viết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nhật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ký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học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tập</a:t>
            </a:r>
            <a:r>
              <a:rPr lang="en-US" altLang="en-US" sz="2800" dirty="0">
                <a:solidFill>
                  <a:schemeClr val="bg1"/>
                </a:solidFill>
              </a:rPr>
              <a:t> (</a:t>
            </a:r>
            <a:r>
              <a:rPr lang="en-US" altLang="en-US" sz="2800" dirty="0" err="1">
                <a:solidFill>
                  <a:schemeClr val="bg1"/>
                </a:solidFill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</a:rPr>
              <a:t>/ </a:t>
            </a:r>
            <a:r>
              <a:rPr lang="en-US" altLang="en-US" sz="2800" dirty="0" err="1">
                <a:solidFill>
                  <a:schemeClr val="bg1"/>
                </a:solidFill>
              </a:rPr>
              <a:t>chưa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</a:rPr>
              <a:t>; </a:t>
            </a:r>
            <a:r>
              <a:rPr lang="en-US" altLang="en-US" sz="2800" dirty="0" err="1">
                <a:solidFill>
                  <a:schemeClr val="bg1"/>
                </a:solidFill>
              </a:rPr>
              <a:t>cái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cần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chú</a:t>
            </a:r>
            <a:r>
              <a:rPr lang="en-US" altLang="en-US" sz="2800" dirty="0">
                <a:solidFill>
                  <a:schemeClr val="bg1"/>
                </a:solidFill>
              </a:rPr>
              <a:t> ý, </a:t>
            </a:r>
            <a:r>
              <a:rPr lang="en-US" altLang="en-US" sz="2800" dirty="0" err="1">
                <a:solidFill>
                  <a:schemeClr val="bg1"/>
                </a:solidFill>
              </a:rPr>
              <a:t>cái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tạo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hứng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thú</a:t>
            </a:r>
            <a:r>
              <a:rPr lang="en-US" altLang="en-US" sz="2800" dirty="0">
                <a:solidFill>
                  <a:schemeClr val="bg1"/>
                </a:solidFill>
              </a:rPr>
              <a:t>..)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Dành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thời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gian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bản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thân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Chơi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chung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những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người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bạn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hứng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thú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học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tập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Tự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thưởng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bản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thân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marL="6858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solidFill>
                  <a:schemeClr val="bg1"/>
                </a:solidFill>
              </a:rPr>
              <a:t>Nghĩ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đến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tương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lai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endParaRPr lang="en-US" alt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5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6FC6C-F699-EFE8-80FA-8353D23F66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2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96BE66-5F0F-025D-BD5E-685E0D2B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525"/>
            <a:ext cx="10882312" cy="1271861"/>
          </a:xfrm>
        </p:spPr>
        <p:txBody>
          <a:bodyPr>
            <a:normAutofit/>
          </a:bodyPr>
          <a:lstStyle/>
          <a:p>
            <a:r>
              <a:rPr lang="en-US" altLang="en-US" dirty="0"/>
              <a:t>6.1.2. </a:t>
            </a:r>
            <a:r>
              <a:rPr lang="en-US" altLang="en-US" dirty="0" err="1"/>
              <a:t>Khái</a:t>
            </a:r>
            <a:r>
              <a:rPr lang="en-US" altLang="en-US" dirty="0"/>
              <a:t> </a:t>
            </a:r>
            <a:r>
              <a:rPr lang="en-US" altLang="en-US" dirty="0" err="1"/>
              <a:t>niệm</a:t>
            </a:r>
            <a:r>
              <a:rPr lang="en-US" altLang="en-US" dirty="0"/>
              <a:t> </a:t>
            </a:r>
            <a:r>
              <a:rPr lang="en-US" altLang="en-US" dirty="0" err="1"/>
              <a:t>hoạt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i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1383EB23-F13A-D01B-C493-4ABF8FF1272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3236" y="1753914"/>
            <a:ext cx="3200400" cy="3200400"/>
          </a:xfrm>
          <a:prstGeom prst="ellipse">
            <a:avLst/>
          </a:prstGeom>
          <a:gradFill rotWithShape="1">
            <a:gsLst>
              <a:gs pos="0">
                <a:srgbClr val="41D592"/>
              </a:gs>
              <a:gs pos="100000">
                <a:srgbClr val="29875D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6CA5C45F-DF87-5D42-59D0-DD4BD2AF517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15405" y="2447651"/>
            <a:ext cx="1516062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HOẠT </a:t>
            </a:r>
          </a:p>
          <a:p>
            <a:pPr algn="ctr">
              <a:defRPr/>
            </a:pP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 </a:t>
            </a:r>
          </a:p>
          <a:p>
            <a:pPr algn="ctr">
              <a:defRPr/>
            </a:pP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HỌC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5D3F9B8A-6880-229D-7068-3641D27E58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62166" y="1574663"/>
            <a:ext cx="5156200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Ho</a:t>
            </a:r>
            <a:r>
              <a:rPr lang="en-US" altLang="en-US" sz="2400" b="1" dirty="0" err="1"/>
              <a:t>ạt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đặc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thù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con </a:t>
            </a:r>
            <a:r>
              <a:rPr lang="en-US" altLang="en-US" sz="2400" b="1" dirty="0" err="1"/>
              <a:t>người</a:t>
            </a:r>
            <a:endParaRPr lang="en-US" altLang="en-US" sz="2400" b="1" dirty="0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363D03B4-CAF2-5AA7-102D-F164F67726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47605" y="2655263"/>
            <a:ext cx="5646737" cy="7604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Được điều khiển bởi mục đích tự giác 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E2CB863C-05B4-5682-B8EE-A969DDD9A0C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47605" y="3710053"/>
            <a:ext cx="5029200" cy="1905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lĩnh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hội</a:t>
            </a:r>
            <a:r>
              <a:rPr lang="en-US" altLang="en-US" sz="2400" b="1" dirty="0"/>
              <a:t> :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-Tri </a:t>
            </a:r>
            <a:r>
              <a:rPr lang="en-US" altLang="en-US" sz="2400" b="1" dirty="0" err="1"/>
              <a:t>thức</a:t>
            </a:r>
            <a:r>
              <a:rPr lang="en-US" altLang="en-US" sz="2400" b="1" dirty="0"/>
              <a:t>, KN, KX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-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thức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hành</a:t>
            </a:r>
            <a:r>
              <a:rPr lang="en-US" altLang="en-US" sz="2400" b="1" dirty="0"/>
              <a:t> vi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-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hoạt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động</a:t>
            </a:r>
            <a:r>
              <a:rPr lang="en-US" alt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0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FE349B-0E9A-63BA-0043-6DDC5D41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153" y="479863"/>
            <a:ext cx="4493141" cy="2633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C7B84-F925-8533-6316-43A466E400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smtClean="0">
                <a:solidFill>
                  <a:schemeClr val="bg1"/>
                </a:solidFill>
              </a:rPr>
              <a:t>3</a:t>
            </a:fld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F246B-2151-C63F-8854-AF61089A8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611" y="319088"/>
            <a:ext cx="4115157" cy="2834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DCCF8-A997-880F-F3A9-1FAE77617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310" y="3177794"/>
            <a:ext cx="47979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8BE62-F7E4-5967-7759-6BEA98B8E3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smtClean="0">
                <a:solidFill>
                  <a:schemeClr val="bg1"/>
                </a:solidFill>
              </a:rPr>
              <a:t>4</a:t>
            </a:fld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D7897-22F5-3718-DBD2-C3019B87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1164139"/>
            <a:ext cx="11113971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B8BAB-F26D-9AA6-DB08-B5DE99AF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283" y="399024"/>
            <a:ext cx="4499238" cy="3029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BEFCC-8C0C-F7E5-25A0-0CFAE0FE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964" y="399024"/>
            <a:ext cx="4419983" cy="48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95606-6818-38AD-C3AD-F4CBC002C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206" y="3515034"/>
            <a:ext cx="418831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996D6-B6E8-BE77-54B1-63778EF52A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smtClean="0">
                <a:solidFill>
                  <a:schemeClr val="bg1"/>
                </a:solidFill>
              </a:rPr>
              <a:t>5</a:t>
            </a:fld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236D5B-AEA1-C1CB-9506-A0101842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847"/>
            <a:ext cx="10882312" cy="856396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err="1">
                <a:solidFill>
                  <a:srgbClr val="FF0000"/>
                </a:solidFill>
              </a:rPr>
              <a:t>Đặc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điểm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4000" b="1" baseline="0" dirty="0">
                <a:solidFill>
                  <a:srgbClr val="FF0000"/>
                </a:solidFill>
              </a:rPr>
              <a:t> </a:t>
            </a:r>
            <a:r>
              <a:rPr lang="en-US" altLang="en-US" sz="4000" b="1" baseline="0" dirty="0" err="1">
                <a:solidFill>
                  <a:srgbClr val="FF0000"/>
                </a:solidFill>
              </a:rPr>
              <a:t>động</a:t>
            </a:r>
            <a:r>
              <a:rPr lang="en-US" altLang="en-US" sz="4000" b="1" baseline="0" dirty="0">
                <a:solidFill>
                  <a:srgbClr val="FF0000"/>
                </a:solidFill>
              </a:rPr>
              <a:t> </a:t>
            </a:r>
            <a:r>
              <a:rPr lang="en-US" altLang="en-US" sz="4000" b="1" baseline="0" dirty="0" err="1">
                <a:solidFill>
                  <a:srgbClr val="FF0000"/>
                </a:solidFill>
              </a:rPr>
              <a:t>học</a:t>
            </a:r>
            <a:br>
              <a:rPr lang="en-US" altLang="en-US" sz="40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85F75-C0AE-E43D-BEFC-538A9FBC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40" y="984699"/>
            <a:ext cx="8413209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C07AC-1AED-D7D8-1F20-6669093A6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smtClean="0">
                <a:solidFill>
                  <a:schemeClr val="bg1"/>
                </a:solidFill>
              </a:rPr>
              <a:t>6</a:t>
            </a:fld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1F891-086B-DFC4-D151-70E2C3C1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53" y="270316"/>
            <a:ext cx="3810330" cy="2853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4A9A3-AEDF-0080-B457-C8F3BC5F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539" y="270316"/>
            <a:ext cx="3950550" cy="2908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4737C-E278-ECFE-C489-B05C5FA81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49" y="3429000"/>
            <a:ext cx="3810330" cy="285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6CB76-D549-3533-500C-48485CDE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821" y="3429000"/>
            <a:ext cx="381033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2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E432C-961E-16FE-C876-451461C53E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smtClean="0">
                <a:solidFill>
                  <a:schemeClr val="bg1"/>
                </a:solidFill>
              </a:rPr>
              <a:t>7</a:t>
            </a:fld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4062DA-71B3-2C86-2B91-BA1B6113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66888"/>
            <a:ext cx="10882312" cy="752616"/>
          </a:xfrm>
        </p:spPr>
        <p:txBody>
          <a:bodyPr/>
          <a:lstStyle/>
          <a:p>
            <a:r>
              <a:rPr lang="nl-NL" sz="4000" dirty="0">
                <a:solidFill>
                  <a:srgbClr val="FF0000"/>
                </a:solidFill>
              </a:rPr>
              <a:t>6.1.3. Tạo động lực học tập cho HS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B5382A-26FF-4C89-9B0E-71759EEA14F3}"/>
              </a:ext>
            </a:extLst>
          </p:cNvPr>
          <p:cNvSpPr/>
          <p:nvPr/>
        </p:nvSpPr>
        <p:spPr>
          <a:xfrm>
            <a:off x="0" y="945222"/>
            <a:ext cx="10664198" cy="59127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7F7048-6CF1-4137-A103-ABA84DF2EEF7}"/>
              </a:ext>
            </a:extLst>
          </p:cNvPr>
          <p:cNvGrpSpPr/>
          <p:nvPr/>
        </p:nvGrpSpPr>
        <p:grpSpPr>
          <a:xfrm>
            <a:off x="1074682" y="835508"/>
            <a:ext cx="8756844" cy="5611552"/>
            <a:chOff x="1074682" y="835508"/>
            <a:chExt cx="8756844" cy="56115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979D3E-6C77-4403-8D6D-E122D35E5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682" y="1203946"/>
              <a:ext cx="3938357" cy="34628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5ACB22-CA85-4B2A-B976-2B3F5A69B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8469" y="1238979"/>
              <a:ext cx="4993057" cy="30238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5D3AA5-1CB9-46D9-9AC2-CEAEFA50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2362" y="3898711"/>
              <a:ext cx="4462659" cy="25483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CB65D8-7212-4ABA-9C6C-A6833B391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00094">
              <a:off x="5062962" y="835508"/>
              <a:ext cx="1395982" cy="139598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203E2B-DAFB-45E3-95E4-3B088E909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4997" y="3360227"/>
              <a:ext cx="1906839" cy="22587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9EEEF01-6EC6-47D5-BE0B-D1F2E756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5335" y="4178536"/>
              <a:ext cx="1304622" cy="158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12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A0ADA2-B3D5-D274-EB59-863683C8E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- </a:t>
            </a:r>
            <a:r>
              <a:rPr lang="vi-VN" sz="2800" dirty="0"/>
              <a:t>Động lực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vi-VN" sz="2800" dirty="0"/>
              <a:t>là sự thúc đẩy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vi-VN" sz="2800" dirty="0"/>
              <a:t>còn động cơ học tập là cái</a:t>
            </a:r>
            <a:r>
              <a:rPr lang="en-US" sz="2800" dirty="0"/>
              <a:t> (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đích</a:t>
            </a:r>
            <a:r>
              <a:rPr lang="en-US" sz="2800" dirty="0"/>
              <a:t>) </a:t>
            </a:r>
            <a:r>
              <a:rPr lang="vi-VN" sz="2800" dirty="0"/>
              <a:t> thúc đẩy hoạt động học, là cái vì nó mà học sinh thực hiện họat động học.</a:t>
            </a:r>
            <a:endParaRPr lang="en-US" sz="2800" dirty="0"/>
          </a:p>
          <a:p>
            <a:pPr mar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 err="1">
                <a:solidFill>
                  <a:srgbClr val="FFFF00"/>
                </a:solidFill>
              </a:rPr>
              <a:t>Vai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trò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của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tập</a:t>
            </a:r>
            <a:r>
              <a:rPr lang="en-US" sz="2800" b="1" dirty="0">
                <a:solidFill>
                  <a:srgbClr val="FFFF00"/>
                </a:solidFill>
              </a:rPr>
              <a:t> :</a:t>
            </a:r>
          </a:p>
          <a:p>
            <a:pPr mar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    HS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: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giác</a:t>
            </a:r>
            <a:r>
              <a:rPr lang="en-US" sz="2800" dirty="0"/>
              <a:t>, say </a:t>
            </a:r>
            <a:r>
              <a:rPr lang="en-US" sz="2800" dirty="0" err="1"/>
              <a:t>mê</a:t>
            </a:r>
            <a:r>
              <a:rPr lang="en-US" sz="2800" dirty="0"/>
              <a:t>, </a:t>
            </a:r>
            <a:r>
              <a:rPr lang="en-US" sz="2800" dirty="0" err="1"/>
              <a:t>nổ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,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, </a:t>
            </a:r>
            <a:r>
              <a:rPr lang="en-US" sz="2800" dirty="0" err="1"/>
              <a:t>tiền</a:t>
            </a:r>
            <a:r>
              <a:rPr lang="en-US" sz="2800" dirty="0"/>
              <a:t> </a:t>
            </a:r>
            <a:r>
              <a:rPr lang="en-US" sz="2800" dirty="0" err="1"/>
              <a:t>bạc</a:t>
            </a:r>
            <a:r>
              <a:rPr lang="en-US" sz="2800" dirty="0"/>
              <a:t>,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,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EFFE4-B929-D95A-2218-700052EEAE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8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0D634-48B5-2333-98D1-01AACC41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động lực học tập cho HS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9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F64333-E3CE-88AC-EB79-F2CF85ED7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Đưa</a:t>
            </a:r>
            <a:r>
              <a:rPr lang="en-US" sz="2800" b="1" dirty="0">
                <a:solidFill>
                  <a:srgbClr val="FFFF00"/>
                </a:solidFill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</a:rPr>
              <a:t>câu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hỏi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mở</a:t>
            </a:r>
            <a:r>
              <a:rPr lang="en-US" sz="2800" b="1" dirty="0">
                <a:solidFill>
                  <a:srgbClr val="FFFF00"/>
                </a:solidFill>
              </a:rPr>
              <a:t> : (Theo </a:t>
            </a: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….?)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HS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ra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(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,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)</a:t>
            </a:r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Giao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nhiệm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vụ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gắn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với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trách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nhiệm</a:t>
            </a:r>
            <a:endParaRPr lang="en-US" sz="2800" b="1" dirty="0">
              <a:solidFill>
                <a:srgbClr val="FFFF00"/>
              </a:solidFill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tin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, </a:t>
            </a:r>
            <a:r>
              <a:rPr lang="en-US" sz="2800" dirty="0" err="1"/>
              <a:t>giám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,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vinh</a:t>
            </a:r>
            <a:r>
              <a:rPr lang="en-US" sz="2800" dirty="0"/>
              <a:t> </a:t>
            </a:r>
            <a:r>
              <a:rPr lang="en-US" sz="2800" dirty="0" err="1"/>
              <a:t>kịp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đóng</a:t>
            </a:r>
            <a:r>
              <a:rPr lang="en-US" sz="2800" dirty="0"/>
              <a:t>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2A8BA-34F0-C129-3781-D7178026AE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smtClean="0">
                <a:solidFill>
                  <a:schemeClr val="bg1"/>
                </a:solidFill>
              </a:rPr>
              <a:t>9</a:t>
            </a:fld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4A85AB-3732-8531-BB93-4AB6AF99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238125"/>
            <a:ext cx="11283226" cy="695324"/>
          </a:xfrm>
        </p:spPr>
        <p:txBody>
          <a:bodyPr>
            <a:noAutofit/>
          </a:bodyPr>
          <a:lstStyle/>
          <a:p>
            <a:r>
              <a:rPr lang="en-US" altLang="en-US" sz="3200" b="1" dirty="0" err="1"/>
              <a:t>Các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biện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pháp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của</a:t>
            </a:r>
            <a:r>
              <a:rPr lang="en-US" altLang="en-US" sz="3200" b="1" dirty="0"/>
              <a:t> GV </a:t>
            </a:r>
            <a:r>
              <a:rPr lang="en-US" altLang="en-US" sz="3200" b="1" dirty="0" err="1"/>
              <a:t>để</a:t>
            </a:r>
            <a:r>
              <a:rPr lang="en-US" altLang="en-US" sz="3200" b="1" dirty="0"/>
              <a:t>  </a:t>
            </a:r>
            <a:r>
              <a:rPr lang="en-US" altLang="en-US" sz="3200" b="1" dirty="0" err="1"/>
              <a:t>tạo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động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lực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tập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HS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90275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1121</Words>
  <Application>Microsoft Office PowerPoint</Application>
  <PresentationFormat>Widescreen</PresentationFormat>
  <Paragraphs>83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MS Reference Sans Serif</vt:lpstr>
      <vt:lpstr>Times New Roman</vt:lpstr>
      <vt:lpstr>Wingdings</vt:lpstr>
      <vt:lpstr>Wingdings 2</vt:lpstr>
      <vt:lpstr>Custom Design</vt:lpstr>
      <vt:lpstr>1_Custom Design</vt:lpstr>
      <vt:lpstr>CHƯƠNG 6 TÂM LÝ HỌC SƯ PHẠM </vt:lpstr>
      <vt:lpstr>6.1.2. Khái niệm hoạt động học  </vt:lpstr>
      <vt:lpstr>PowerPoint Presentation</vt:lpstr>
      <vt:lpstr>PowerPoint Presentation</vt:lpstr>
      <vt:lpstr>Đặc điểm hoạt động học </vt:lpstr>
      <vt:lpstr>PowerPoint Presentation</vt:lpstr>
      <vt:lpstr>6.1.3. Tạo động lực học tập cho HS</vt:lpstr>
      <vt:lpstr>Tạo động lực học tập cho HS</vt:lpstr>
      <vt:lpstr>Các biện pháp của GV để  tạo động lực học tập cho HS </vt:lpstr>
      <vt:lpstr>PowerPoint Presentation</vt:lpstr>
      <vt:lpstr>PowerPoint Presentation</vt:lpstr>
      <vt:lpstr>PowerPoint Presentation</vt:lpstr>
      <vt:lpstr>Hoạt động trải nghiệm : Em làm người nông dân</vt:lpstr>
      <vt:lpstr>Học sinh đi thực tế tìm hiểu động thực vật</vt:lpstr>
      <vt:lpstr>PowerPoint Presentation</vt:lpstr>
      <vt:lpstr>PowerPoint Presentation</vt:lpstr>
      <vt:lpstr>PowerPoint Presentation</vt:lpstr>
      <vt:lpstr>PowerPoint Presentation</vt:lpstr>
      <vt:lpstr>Một số biện pháp giúp HS tự  tạo động lực trong học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TÊN HỌC PHẦN</dc:title>
  <dc:creator>Chien Ma</dc:creator>
  <cp:lastModifiedBy>nguyenthuytrang.dhqn@gmail.com</cp:lastModifiedBy>
  <cp:revision>19</cp:revision>
  <dcterms:created xsi:type="dcterms:W3CDTF">2021-12-15T02:12:25Z</dcterms:created>
  <dcterms:modified xsi:type="dcterms:W3CDTF">2024-01-02T09:23:56Z</dcterms:modified>
</cp:coreProperties>
</file>