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10"/>
  </p:notesMasterIdLst>
  <p:sldIdLst>
    <p:sldId id="276" r:id="rId4"/>
    <p:sldId id="312" r:id="rId5"/>
    <p:sldId id="313" r:id="rId6"/>
    <p:sldId id="310" r:id="rId7"/>
    <p:sldId id="314" r:id="rId8"/>
    <p:sldId id="31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iF3LEZKEn20E8goWN8+AUPWNt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A"/>
    <a:srgbClr val="D830BC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59CE8-5055-4260-AF6F-0D632BC6834F}">
  <a:tblStyle styleId="{7FF59CE8-5055-4260-AF6F-0D632BC6834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A43A8-3438-45E8-853B-34188DE8155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85775" y="1228725"/>
            <a:ext cx="11115675" cy="453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28650" y="238125"/>
            <a:ext cx="10931978" cy="6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4204A-B423-4021-9D81-6132CE7DD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209" y="1433945"/>
            <a:ext cx="10231582" cy="2076018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21DF3-1BB8-426B-BF51-D727FC8D8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09" y="3602038"/>
            <a:ext cx="1023158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7858-B8F3-4828-9565-CD5B8F45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37D7C-F2F9-49F0-9BEF-7CC89252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D8A3-95DF-452E-AF52-8F691F3F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96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32C0-ACD4-495F-97C5-C1D8AAE1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19BC-0C05-4447-A50F-060B496D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7A6D-F7C4-424D-98C9-B5062520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C4DA-32F1-4CBD-B314-A5803E32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D040-81EF-49F2-946F-9C33F6BE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16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4428-15AD-4E6F-8DF5-3E1C2D83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D9EA7-FD98-498D-8B19-4FEE36F9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AD9B-7141-41FC-8186-C5BB8989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82412-7D5C-4D6E-9EB1-FCA9B95F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5ADE-E07C-41B7-8C87-FEAAAEA3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611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4650-0E8B-41A2-B17B-F4934635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B683-8AF8-4E7D-A7FD-572D032FC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845" y="1253331"/>
            <a:ext cx="5385955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F24AD-DDC4-4DA7-AAD9-849FC8C9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385955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D52DD-C6CB-4060-B696-3171A59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690ED-E382-471A-B0FB-A09C3713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16150-F1F3-47E4-AC31-3A11ED78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42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2431-6E63-4DC7-9526-F1AB9876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0" y="136525"/>
            <a:ext cx="1011223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9123B-AF9D-4FE2-99D6-EFF38C366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670" y="1316038"/>
            <a:ext cx="547990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F90AD-21FF-4497-8F76-5637C478B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670" y="2139950"/>
            <a:ext cx="5479905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36640-27C6-471B-B882-8611BB371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316038"/>
            <a:ext cx="5392883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71005-8331-4A74-B91B-04987F050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39950"/>
            <a:ext cx="5392883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0197-B87A-4D3A-BE29-77736F82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09878-29E5-4BD1-BD70-8B3809C0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7C342-AB4B-46C6-8182-CE24AD74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2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07C9-D9DE-4E61-96B9-AB4FBD20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6E99A-D92D-4AC9-B18B-498FEC1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597BB-A1AE-45EF-87F8-25CB7161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79CE9-8AA1-456F-BCC6-859EA2F5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83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C81B7-B490-493E-958B-ADFB8A7F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76CDE-BCA8-41FD-BF3C-4682A16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F189C-8BD7-4DEA-94CD-71CCA7B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14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6398-C3E1-432F-8D6C-0EE82889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0036"/>
            <a:ext cx="3932237" cy="883228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F13A-1252-4F80-91E8-CA0100EB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0036"/>
            <a:ext cx="6172200" cy="45310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67B1D-5062-4EE1-B2BB-E233CE34B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6782"/>
            <a:ext cx="3932237" cy="35622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DB7E9-1822-4BFF-B569-DBAA4B7C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5B55-4D64-4910-B0D9-C8CA912B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BED05-3D23-4E97-94B9-04106A38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714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CB96-E245-4827-AB36-33FA58E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6517"/>
            <a:ext cx="3932237" cy="924791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677F8-C9D4-47FC-AE2A-57ED1DCF1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6517"/>
            <a:ext cx="6172200" cy="4511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58E98-A115-4478-808B-7244D7F2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461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A9F60-C63D-44BD-AB2A-C57558CE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7B34C-69C6-4295-9037-99BB35A1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4A4C8-3B52-42DB-BDBD-23A59CF6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23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8216-5375-4039-9298-513A7092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C95F-1158-45B7-9FE6-95D81538B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2932-C895-42F0-B99C-2939007B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BD971-A8FF-4E6E-AB14-81AB2BFA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9267-A093-4F45-9E04-CEF36078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8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838200" y="1200149"/>
            <a:ext cx="5181600" cy="455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6172200" y="1200149"/>
            <a:ext cx="5181600" cy="455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628650" y="238125"/>
            <a:ext cx="10931978" cy="6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15FDE-72CD-46E2-A4CC-184A2F1CA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46909"/>
            <a:ext cx="2628900" cy="44577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2BF12-9686-4E1D-98A9-BC2BCD145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46909"/>
            <a:ext cx="7734300" cy="445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D19E-4ACD-4FF4-8C41-A87187DB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57678-BC15-4F66-8259-B64EC9D7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6DF1-EBE9-4586-9825-4662338B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C46B-0905-4E56-869B-914D118946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01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Google Shape;19;p21"/>
            <p:cNvSpPr/>
            <p:nvPr/>
          </p:nvSpPr>
          <p:spPr>
            <a:xfrm>
              <a:off x="0" y="0"/>
              <a:ext cx="12192000" cy="6093439"/>
            </a:xfrm>
            <a:prstGeom prst="rect">
              <a:avLst/>
            </a:prstGeom>
            <a:solidFill>
              <a:srgbClr val="005EB8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21"/>
            <p:cNvPicPr preferRelativeResize="0"/>
            <p:nvPr/>
          </p:nvPicPr>
          <p:blipFill rotWithShape="1">
            <a:blip r:embed="rId2">
              <a:alphaModFix/>
            </a:blip>
            <a:srcRect t="84167"/>
            <a:stretch/>
          </p:blipFill>
          <p:spPr>
            <a:xfrm>
              <a:off x="0" y="5772150"/>
              <a:ext cx="1219200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21;p21"/>
          <p:cNvSpPr txBox="1">
            <a:spLocks noGrp="1"/>
          </p:cNvSpPr>
          <p:nvPr>
            <p:ph type="ctrTitle" hasCustomPrompt="1"/>
          </p:nvPr>
        </p:nvSpPr>
        <p:spPr>
          <a:xfrm>
            <a:off x="647700" y="1597966"/>
            <a:ext cx="8872818" cy="189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500"/>
              <a:buFont typeface="Arial"/>
              <a:buNone/>
              <a:defRPr sz="4200" b="1" baseline="0">
                <a:solidFill>
                  <a:srgbClr val="FFD966"/>
                </a:solidFill>
                <a:latin typeface="MS Reference Sans Serif" panose="020B060403050404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Trung tâm công nghệ thông tin và truyền thông</a:t>
            </a:r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ubTitle" idx="1" hasCustomPrompt="1"/>
          </p:nvPr>
        </p:nvSpPr>
        <p:spPr>
          <a:xfrm>
            <a:off x="647700" y="3528942"/>
            <a:ext cx="466388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3C6E7"/>
              </a:buClr>
              <a:buSzPts val="2400"/>
              <a:buNone/>
              <a:defRPr sz="1800" baseline="0">
                <a:solidFill>
                  <a:srgbClr val="B3C6E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vi-VN"/>
              <a:t>Tên Giảng vien	:</a:t>
            </a:r>
          </a:p>
          <a:p>
            <a:r>
              <a:rPr lang="vi-VN"/>
              <a:t>Email		:</a:t>
            </a:r>
          </a:p>
          <a:p>
            <a:r>
              <a:rPr lang="vi-VN"/>
              <a:t>Điện thoại	:</a:t>
            </a:r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327" y="260772"/>
            <a:ext cx="4255346" cy="1076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61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449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669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9287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45616"/>
            <a:ext cx="10515600" cy="11390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569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0508"/>
            <a:ext cx="5181600" cy="4064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0508"/>
            <a:ext cx="5181600" cy="4064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591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70" y="270996"/>
            <a:ext cx="10515600" cy="643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701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94087"/>
            <a:ext cx="5157787" cy="3398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701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94087"/>
            <a:ext cx="5183188" cy="3398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92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819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2463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81779"/>
            <a:ext cx="3932237" cy="887506"/>
          </a:xfrm>
        </p:spPr>
        <p:txBody>
          <a:bodyPr anchor="b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81779"/>
            <a:ext cx="6172200" cy="39163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2894"/>
            <a:ext cx="3932237" cy="29852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3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839788" y="1219199"/>
            <a:ext cx="5157787" cy="64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839788" y="1966911"/>
            <a:ext cx="5157787" cy="38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3"/>
          </p:nvPr>
        </p:nvSpPr>
        <p:spPr>
          <a:xfrm>
            <a:off x="6172200" y="1219199"/>
            <a:ext cx="5183188" cy="64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4"/>
          </p:nvPr>
        </p:nvSpPr>
        <p:spPr>
          <a:xfrm>
            <a:off x="6172200" y="1966911"/>
            <a:ext cx="5183188" cy="38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1344706"/>
            <a:ext cx="4140013" cy="99508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44706"/>
            <a:ext cx="6273706" cy="4000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012" y="2339788"/>
            <a:ext cx="4140013" cy="30052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320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2500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90917"/>
            <a:ext cx="2628900" cy="3939989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0917"/>
            <a:ext cx="7734300" cy="39399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1CC7-F445-4FFB-991E-A32BDD7C6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38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628650" y="238125"/>
            <a:ext cx="10931978" cy="6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628650" y="238125"/>
            <a:ext cx="10931978" cy="6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1257300"/>
            <a:ext cx="3932237" cy="90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5183188" y="1257300"/>
            <a:ext cx="61722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2"/>
          </p:nvPr>
        </p:nvSpPr>
        <p:spPr>
          <a:xfrm>
            <a:off x="839788" y="2266950"/>
            <a:ext cx="3932237" cy="360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9788" y="1200150"/>
            <a:ext cx="3932237" cy="85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>
            <a:spLocks noGrp="1"/>
          </p:cNvSpPr>
          <p:nvPr>
            <p:ph type="pic" idx="2"/>
          </p:nvPr>
        </p:nvSpPr>
        <p:spPr>
          <a:xfrm>
            <a:off x="5183188" y="1200150"/>
            <a:ext cx="6172200" cy="46609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>
            <a:off x="839788" y="2150918"/>
            <a:ext cx="3932237" cy="371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3779044" y="-1750218"/>
            <a:ext cx="463391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28650" y="238125"/>
            <a:ext cx="10931978" cy="6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 rot="5400000">
            <a:off x="7777162" y="2147888"/>
            <a:ext cx="4524376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 rot="5400000">
            <a:off x="2443162" y="-404812"/>
            <a:ext cx="4524376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1">
            <a:alphaModFix/>
          </a:blip>
          <a:srcRect r="7809" b="89244"/>
          <a:stretch/>
        </p:blipFill>
        <p:spPr>
          <a:xfrm>
            <a:off x="3" y="-1"/>
            <a:ext cx="12191997" cy="102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628650" y="238125"/>
            <a:ext cx="9938905" cy="69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628650" y="1228725"/>
            <a:ext cx="10931978" cy="453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Jkhjkjhk</a:t>
            </a:r>
          </a:p>
          <a:p>
            <a:pPr lvl="1"/>
            <a:r>
              <a:rPr lang="en-US"/>
              <a:t>Kjkjhkjhkjhk</a:t>
            </a:r>
          </a:p>
          <a:p>
            <a:pPr lvl="2"/>
            <a:r>
              <a:rPr lang="en-US"/>
              <a:t>jghgjhgjhgjh</a:t>
            </a:r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10/2/22</a:t>
            </a: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ftr" idx="11"/>
          </p:nvPr>
        </p:nvSpPr>
        <p:spPr>
          <a:xfrm>
            <a:off x="4551589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vi-VN"/>
              <a:t>Một số giao tiếp không dây trong mạng cảm biến</a:t>
            </a:r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9503228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12">
            <a:alphaModFix/>
          </a:blip>
          <a:srcRect t="83361"/>
          <a:stretch/>
        </p:blipFill>
        <p:spPr>
          <a:xfrm>
            <a:off x="0" y="5716920"/>
            <a:ext cx="12192000" cy="114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;p21">
            <a:extLst>
              <a:ext uri="{FF2B5EF4-FFF2-40B4-BE49-F238E27FC236}">
                <a16:creationId xmlns:a16="http://schemas.microsoft.com/office/drawing/2014/main" id="{E0BE945C-885D-418B-B1EA-341B149FB5C6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r="77756"/>
          <a:stretch/>
        </p:blipFill>
        <p:spPr>
          <a:xfrm>
            <a:off x="11020240" y="23787"/>
            <a:ext cx="856074" cy="9735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400" b="0" i="0" u="none" strike="noStrike" cap="none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70C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8;p21">
            <a:extLst>
              <a:ext uri="{FF2B5EF4-FFF2-40B4-BE49-F238E27FC236}">
                <a16:creationId xmlns:a16="http://schemas.microsoft.com/office/drawing/2014/main" id="{A8B7E04C-7A9B-429A-8791-C117A4F893CA}"/>
              </a:ext>
            </a:extLst>
          </p:cNvPr>
          <p:cNvGrpSpPr/>
          <p:nvPr userDrawn="1"/>
        </p:nvGrpSpPr>
        <p:grpSpPr>
          <a:xfrm>
            <a:off x="0" y="1021084"/>
            <a:ext cx="12192000" cy="5836916"/>
            <a:chOff x="0" y="1021084"/>
            <a:chExt cx="12192000" cy="5836916"/>
          </a:xfrm>
        </p:grpSpPr>
        <p:sp>
          <p:nvSpPr>
            <p:cNvPr id="11" name="Google Shape;19;p21">
              <a:extLst>
                <a:ext uri="{FF2B5EF4-FFF2-40B4-BE49-F238E27FC236}">
                  <a16:creationId xmlns:a16="http://schemas.microsoft.com/office/drawing/2014/main" id="{BDEAB64C-762A-457F-805C-C845525592D3}"/>
                </a:ext>
              </a:extLst>
            </p:cNvPr>
            <p:cNvSpPr/>
            <p:nvPr/>
          </p:nvSpPr>
          <p:spPr>
            <a:xfrm>
              <a:off x="0" y="1021084"/>
              <a:ext cx="12192000" cy="5072355"/>
            </a:xfrm>
            <a:prstGeom prst="rect">
              <a:avLst/>
            </a:prstGeom>
            <a:solidFill>
              <a:srgbClr val="005EB8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0;p21">
              <a:extLst>
                <a:ext uri="{FF2B5EF4-FFF2-40B4-BE49-F238E27FC236}">
                  <a16:creationId xmlns:a16="http://schemas.microsoft.com/office/drawing/2014/main" id="{20959C12-DD97-489E-8422-C24039FD7D7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t="84167"/>
            <a:stretch/>
          </p:blipFill>
          <p:spPr>
            <a:xfrm>
              <a:off x="0" y="5772150"/>
              <a:ext cx="1219200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F685F-969C-482A-B74D-E157204A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56524"/>
            <a:ext cx="9881755" cy="628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B81A8-4A55-4DFB-BAAF-95F5DDC8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844" y="1253331"/>
            <a:ext cx="108688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CCD0-2279-4648-B9EC-53D0B468E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B3FA-6ABB-443A-BD47-67437790B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35DA-5C14-44C1-9759-241937F3B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CF9AC46B-0905-4E56-869B-914D118946B5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4" name="Google Shape;44;p24">
            <a:extLst>
              <a:ext uri="{FF2B5EF4-FFF2-40B4-BE49-F238E27FC236}">
                <a16:creationId xmlns:a16="http://schemas.microsoft.com/office/drawing/2014/main" id="{7FE516EE-C8E3-4C7B-BE01-F9CFE24C9F23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 l="8349" t="2343" r="80055" b="80886"/>
          <a:stretch/>
        </p:blipFill>
        <p:spPr>
          <a:xfrm>
            <a:off x="10845133" y="137218"/>
            <a:ext cx="751122" cy="76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i="1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993471"/>
            <a:ext cx="12192000" cy="5871454"/>
            <a:chOff x="0" y="993471"/>
            <a:chExt cx="12192000" cy="5871454"/>
          </a:xfrm>
        </p:grpSpPr>
        <p:grpSp>
          <p:nvGrpSpPr>
            <p:cNvPr id="10" name="Google Shape;42;p24"/>
            <p:cNvGrpSpPr/>
            <p:nvPr userDrawn="1"/>
          </p:nvGrpSpPr>
          <p:grpSpPr>
            <a:xfrm>
              <a:off x="1" y="2043953"/>
              <a:ext cx="12191999" cy="4820972"/>
              <a:chOff x="1" y="2043953"/>
              <a:chExt cx="12191999" cy="4820972"/>
            </a:xfrm>
          </p:grpSpPr>
          <p:pic>
            <p:nvPicPr>
              <p:cNvPr id="11" name="Google Shape;43;p24"/>
              <p:cNvPicPr preferRelativeResize="0"/>
              <p:nvPr/>
            </p:nvPicPr>
            <p:blipFill rotWithShape="1">
              <a:blip r:embed="rId14">
                <a:alphaModFix/>
              </a:blip>
              <a:srcRect t="25545"/>
              <a:stretch/>
            </p:blipFill>
            <p:spPr>
              <a:xfrm>
                <a:off x="1" y="2043953"/>
                <a:ext cx="9229724" cy="48209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47;p24"/>
              <p:cNvPicPr preferRelativeResize="0"/>
              <p:nvPr/>
            </p:nvPicPr>
            <p:blipFill rotWithShape="1">
              <a:blip r:embed="rId14">
                <a:alphaModFix/>
              </a:blip>
              <a:srcRect l="15171" t="25752"/>
              <a:stretch/>
            </p:blipFill>
            <p:spPr>
              <a:xfrm>
                <a:off x="4362450" y="2057399"/>
                <a:ext cx="7829550" cy="4807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" name="Rectangle 6"/>
            <p:cNvSpPr/>
            <p:nvPr userDrawn="1"/>
          </p:nvSpPr>
          <p:spPr>
            <a:xfrm>
              <a:off x="0" y="993471"/>
              <a:ext cx="12191999" cy="1184953"/>
            </a:xfrm>
            <a:prstGeom prst="rect">
              <a:avLst/>
            </a:prstGeom>
            <a:solidFill>
              <a:srgbClr val="006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930" y="320206"/>
            <a:ext cx="10954870" cy="61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10/2/22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vi-VN"/>
              <a:t>Một số giao tiếp không dây trong mạng cảm biến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51CC7-F445-4FFB-991E-A32BDD7C6F3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284287"/>
            <a:ext cx="10954870" cy="404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pic>
        <p:nvPicPr>
          <p:cNvPr id="12" name="Google Shape;44;p24">
            <a:extLst>
              <a:ext uri="{FF2B5EF4-FFF2-40B4-BE49-F238E27FC236}">
                <a16:creationId xmlns:a16="http://schemas.microsoft.com/office/drawing/2014/main" id="{7FE516EE-C8E3-4C7B-BE01-F9CFE24C9F23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 l="8349" t="2343" r="80055" b="80886"/>
          <a:stretch/>
        </p:blipFill>
        <p:spPr>
          <a:xfrm>
            <a:off x="11032027" y="137218"/>
            <a:ext cx="751122" cy="76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85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C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5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1" kern="1200">
          <a:solidFill>
            <a:schemeClr val="accent4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78BDA-AF46-84F6-CB78-D771E265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8927"/>
            <a:ext cx="7198178" cy="3515183"/>
          </a:xfrm>
        </p:spPr>
        <p:txBody>
          <a:bodyPr>
            <a:normAutofit fontScale="92500" lnSpcReduction="20000"/>
          </a:bodyPr>
          <a:lstStyle/>
          <a:p>
            <a:pPr marL="52388" lvl="1" indent="404813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ĐẶT VẤN ĐỀ</a:t>
            </a:r>
          </a:p>
          <a:p>
            <a:pPr marL="509588" lvl="1" indent="-4572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1: </a:t>
            </a:r>
          </a:p>
          <a:p>
            <a:pPr marL="52388" lvl="1" indent="0" algn="just" eaLnBrk="1" hangingPunct="1">
              <a:lnSpc>
                <a:spcPct val="130000"/>
              </a:lnSpc>
              <a:buNone/>
              <a:defRPr/>
            </a:pPr>
            <a:r>
              <a:rPr lang="en-US" sz="2800" dirty="0" err="1">
                <a:solidFill>
                  <a:schemeClr val="tx1"/>
                </a:solidFill>
                <a:latin typeface="+mj-lt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8.3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chu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đáo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vòng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Lan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Lan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lắm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khoe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“Ng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ời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lý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lắm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”</a:t>
            </a:r>
            <a:endParaRPr lang="af-ZA" sz="2800" dirty="0">
              <a:solidFill>
                <a:schemeClr val="tx1"/>
              </a:solidFill>
              <a:latin typeface="+mj-lt"/>
            </a:endParaRPr>
          </a:p>
          <a:p>
            <a:endParaRPr lang="vi-V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E9AC54-B435-E41C-5CBA-0524DA3F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2" y="222074"/>
            <a:ext cx="10931978" cy="69532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1.1.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Khái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niệm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8B223-E2D1-4ACC-BF23-C2B11A532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28" y="1613042"/>
            <a:ext cx="4369407" cy="291293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8906D72-D5F4-441A-A125-953F0FF1AB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fld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4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78BDA-AF46-84F6-CB78-D771E265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8927"/>
            <a:ext cx="7839182" cy="4512956"/>
          </a:xfrm>
        </p:spPr>
        <p:txBody>
          <a:bodyPr>
            <a:normAutofit fontScale="77500" lnSpcReduction="20000"/>
          </a:bodyPr>
          <a:lstStyle/>
          <a:p>
            <a:pPr marL="52388" lvl="1" indent="404813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ĐẶT VẤN ĐỀ</a:t>
            </a:r>
          </a:p>
          <a:p>
            <a:pPr marL="509588" lvl="1" indent="-4572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Tình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huống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2: </a:t>
            </a:r>
          </a:p>
          <a:p>
            <a:pPr marL="52388" lvl="1" indent="0" algn="just" eaLnBrk="1" hangingPunct="1">
              <a:lnSpc>
                <a:spcPct val="130000"/>
              </a:lnSpc>
              <a:buNone/>
              <a:defRPr/>
            </a:pP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8.3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rủ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Nh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H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tặng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“Ng</a:t>
            </a:r>
            <a:r>
              <a:rPr lang="vi-VN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hề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3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chút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af-ZA" sz="3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E9AC54-B435-E41C-5CBA-0524DA3F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2" y="222074"/>
            <a:ext cx="10931978" cy="69532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1.1.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Khái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niệm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1026" name="Picture 2" descr="Hình ảnh Vẽ Tay Hoạt Hình Ngày Lễ Tình Nhân Trung Quốc Tặng Hoa PNG Miễn  Phí Tải Về - Lovepik">
            <a:extLst>
              <a:ext uri="{FF2B5EF4-FFF2-40B4-BE49-F238E27FC236}">
                <a16:creationId xmlns:a16="http://schemas.microsoft.com/office/drawing/2014/main" id="{E88E2908-EDF6-4644-A20F-3E53704B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4" y="1546081"/>
            <a:ext cx="3529353" cy="3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BF882D6-9C86-40D6-A0C2-B5CA3476726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fld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5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5A282-DBD9-45D1-93CF-B4662ABCA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9C8E9-58E7-4E43-897B-A3C7D8D1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84B20-E4BD-4F50-B101-4557422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028664"/>
            <a:ext cx="3325937" cy="3325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6DC189-BEEC-42AC-8294-ABD365F9330D}"/>
              </a:ext>
            </a:extLst>
          </p:cNvPr>
          <p:cNvSpPr/>
          <p:nvPr/>
        </p:nvSpPr>
        <p:spPr>
          <a:xfrm>
            <a:off x="4058292" y="1228725"/>
            <a:ext cx="7647933" cy="440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Theo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th</a:t>
            </a:r>
            <a:r>
              <a:rPr lang="vi-VN" sz="2400" dirty="0"/>
              <a:t>ư</a:t>
            </a:r>
            <a:r>
              <a:rPr lang="en-US" sz="2400" dirty="0" err="1"/>
              <a:t>ờng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đ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,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,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,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đ</a:t>
            </a:r>
            <a:r>
              <a:rPr lang="vi-VN" sz="2400" dirty="0"/>
              <a:t>ư</a:t>
            </a:r>
            <a:r>
              <a:rPr lang="en-US" sz="2400" dirty="0" err="1"/>
              <a:t>ợc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ng</a:t>
            </a:r>
            <a:r>
              <a:rPr lang="vi-VN" sz="2400" dirty="0"/>
              <a:t>ư</a:t>
            </a:r>
            <a:r>
              <a:rPr lang="en-US" sz="2400" dirty="0" err="1"/>
              <a:t>ời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(</a:t>
            </a:r>
            <a:r>
              <a:rPr lang="en-US" sz="2400" dirty="0" err="1"/>
              <a:t>Mạnh</a:t>
            </a:r>
            <a:r>
              <a:rPr lang="en-US" sz="2400" dirty="0"/>
              <a:t>)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ng</a:t>
            </a:r>
            <a:r>
              <a:rPr lang="vi-VN" sz="2400" dirty="0"/>
              <a:t>ư</a:t>
            </a:r>
            <a:r>
              <a:rPr lang="en-US" sz="2400" dirty="0" err="1"/>
              <a:t>ời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“ý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…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,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ng</a:t>
            </a:r>
            <a:r>
              <a:rPr lang="vi-VN" sz="2400" dirty="0"/>
              <a:t>ư</a:t>
            </a:r>
            <a:r>
              <a:rPr lang="en-US" sz="2400" dirty="0" err="1"/>
              <a:t>ời</a:t>
            </a:r>
            <a:r>
              <a:rPr lang="en-US" sz="2400" dirty="0"/>
              <a:t>”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(</a:t>
            </a:r>
            <a:r>
              <a:rPr lang="en-US" sz="2400" dirty="0" err="1"/>
              <a:t>Hùng</a:t>
            </a:r>
            <a:r>
              <a:rPr lang="en-US" sz="2400" dirty="0"/>
              <a:t>)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Phư</a:t>
            </a:r>
            <a:r>
              <a:rPr lang="vi-VN" sz="2400" dirty="0"/>
              <a:t>ơ</a:t>
            </a:r>
            <a:r>
              <a:rPr lang="en-US" sz="2400" dirty="0"/>
              <a:t>ng </a:t>
            </a:r>
            <a:r>
              <a:rPr lang="en-US" sz="2400" dirty="0" err="1"/>
              <a:t>Tây</a:t>
            </a:r>
            <a:r>
              <a:rPr lang="en-US" sz="2400" dirty="0"/>
              <a:t>: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=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hồn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hồn</a:t>
            </a:r>
            <a:endParaRPr lang="en-US" sz="24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Ph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: “</a:t>
            </a:r>
            <a:r>
              <a:rPr lang="en-US" sz="2400" dirty="0" err="1"/>
              <a:t>tâm</a:t>
            </a:r>
            <a:r>
              <a:rPr lang="en-US" sz="2400" dirty="0"/>
              <a:t>” =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can,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khảm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t</a:t>
            </a:r>
            <a:r>
              <a:rPr lang="vi-VN" sz="2400" dirty="0"/>
              <a:t>ư</a:t>
            </a:r>
            <a:r>
              <a:rPr lang="en-US" sz="2400" dirty="0"/>
              <a:t>; “</a:t>
            </a:r>
            <a:r>
              <a:rPr lang="en-US" sz="2400" dirty="0" err="1"/>
              <a:t>lý</a:t>
            </a:r>
            <a:r>
              <a:rPr lang="en-US" sz="2400" dirty="0"/>
              <a:t>” =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endParaRPr lang="en-US" sz="24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8BDF742-A1AB-47F9-9EBE-CB93BF2614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fld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78BDA-AF46-84F6-CB78-D771E265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8927"/>
            <a:ext cx="7198178" cy="3515183"/>
          </a:xfrm>
        </p:spPr>
        <p:txBody>
          <a:bodyPr>
            <a:normAutofit fontScale="85000" lnSpcReduction="10000"/>
          </a:bodyPr>
          <a:lstStyle/>
          <a:p>
            <a:pPr marL="0" indent="4572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</a:rPr>
              <a:t>lý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marL="52388" lvl="1" indent="404813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200" i="1" dirty="0"/>
              <a:t>	</a:t>
            </a:r>
            <a:r>
              <a:rPr lang="en-US" sz="3200" i="1" dirty="0" err="1">
                <a:latin typeface="+mj-lt"/>
              </a:rPr>
              <a:t>Tâm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lý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là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tất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cả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những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hiện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tượng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tinh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thần</a:t>
            </a:r>
            <a:r>
              <a:rPr lang="en-US" sz="3200" b="1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xảy</a:t>
            </a:r>
            <a:r>
              <a:rPr lang="en-US" sz="3200" i="1" dirty="0">
                <a:latin typeface="+mj-lt"/>
              </a:rPr>
              <a:t> ra </a:t>
            </a:r>
            <a:r>
              <a:rPr lang="en-US" sz="3200" i="1" dirty="0" err="1">
                <a:latin typeface="+mj-lt"/>
              </a:rPr>
              <a:t>trong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đầu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óc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của</a:t>
            </a:r>
            <a:r>
              <a:rPr lang="en-US" sz="3200" i="1" dirty="0">
                <a:latin typeface="+mj-lt"/>
              </a:rPr>
              <a:t> con </a:t>
            </a:r>
            <a:r>
              <a:rPr lang="en-US" sz="3200" i="1" dirty="0" err="1">
                <a:latin typeface="+mj-lt"/>
              </a:rPr>
              <a:t>người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gắn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liền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và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điều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hành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mọi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hành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động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hoạt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động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của</a:t>
            </a:r>
            <a:r>
              <a:rPr lang="en-US" sz="3200" i="1" dirty="0">
                <a:latin typeface="+mj-lt"/>
              </a:rPr>
              <a:t> con </a:t>
            </a:r>
            <a:r>
              <a:rPr lang="en-US" sz="3200" i="1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vai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trò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trọng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đặc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biệt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cộng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đồng</a:t>
            </a:r>
            <a:r>
              <a:rPr lang="en-US" sz="3200" dirty="0">
                <a:latin typeface="+mj-lt"/>
              </a:rPr>
              <a:t>.</a:t>
            </a:r>
            <a:endParaRPr lang="af-ZA" sz="3200" dirty="0">
              <a:latin typeface="+mj-lt"/>
            </a:endParaRPr>
          </a:p>
          <a:p>
            <a:endParaRPr lang="vi-V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E9AC54-B435-E41C-5CBA-0524DA3F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2" y="222074"/>
            <a:ext cx="10931978" cy="69532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1.1.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Khái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niệm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C31D2-BA17-4752-BD63-DFA8BEB0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565" y="1702646"/>
            <a:ext cx="4715435" cy="24677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8B4F23-0895-4751-A8BA-D7F9F5DE4332}"/>
              </a:ext>
            </a:extLst>
          </p:cNvPr>
          <p:cNvSpPr/>
          <p:nvPr/>
        </p:nvSpPr>
        <p:spPr>
          <a:xfrm>
            <a:off x="626723" y="5054885"/>
            <a:ext cx="8568647" cy="493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t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lý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t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thần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B7DFB24-6D2D-46F6-BD6E-78AF6E979F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fld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9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FB581-0009-468A-B635-85F633D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Hiện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thần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03BB86-BD0C-4834-B53A-7E811356FD2B}"/>
              </a:ext>
            </a:extLst>
          </p:cNvPr>
          <p:cNvSpPr/>
          <p:nvPr/>
        </p:nvSpPr>
        <p:spPr>
          <a:xfrm>
            <a:off x="628651" y="1099335"/>
            <a:ext cx="4056366" cy="15513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NHẬN THỨC</a:t>
            </a:r>
          </a:p>
          <a:p>
            <a:pPr algn="ctr"/>
            <a:r>
              <a:rPr lang="en-US" sz="2000" b="1" dirty="0"/>
              <a:t>(</a:t>
            </a:r>
            <a:r>
              <a:rPr lang="en-US" sz="2000" b="1" dirty="0" err="1"/>
              <a:t>cảm</a:t>
            </a:r>
            <a:r>
              <a:rPr lang="en-US" sz="2000" b="1" dirty="0"/>
              <a:t> </a:t>
            </a:r>
            <a:r>
              <a:rPr lang="en-US" sz="2000" b="1" dirty="0" err="1"/>
              <a:t>giác</a:t>
            </a:r>
            <a:r>
              <a:rPr lang="en-US" sz="2000" b="1" dirty="0"/>
              <a:t>, tri </a:t>
            </a:r>
            <a:r>
              <a:rPr lang="en-US" sz="2000" b="1" dirty="0" err="1"/>
              <a:t>giác</a:t>
            </a:r>
            <a:r>
              <a:rPr lang="en-US" sz="2000" b="1" dirty="0"/>
              <a:t>, t</a:t>
            </a:r>
            <a:r>
              <a:rPr lang="vi-VN" sz="2000" b="1" dirty="0"/>
              <a:t>ư</a:t>
            </a:r>
            <a:r>
              <a:rPr lang="en-US" sz="2000" b="1" dirty="0"/>
              <a:t> </a:t>
            </a:r>
            <a:r>
              <a:rPr lang="en-US" sz="2000" b="1" dirty="0" err="1"/>
              <a:t>duy</a:t>
            </a:r>
            <a:r>
              <a:rPr lang="en-US" sz="2000" b="1" dirty="0"/>
              <a:t>, t</a:t>
            </a:r>
            <a:r>
              <a:rPr lang="vi-VN" sz="2000" b="1" dirty="0"/>
              <a:t>ư</a:t>
            </a:r>
            <a:r>
              <a:rPr lang="en-US" sz="2000" b="1" dirty="0" err="1"/>
              <a:t>ởng</a:t>
            </a:r>
            <a:r>
              <a:rPr lang="en-US" sz="2000" b="1" dirty="0"/>
              <a:t> </a:t>
            </a:r>
            <a:r>
              <a:rPr lang="en-US" sz="2000" b="1" dirty="0" err="1"/>
              <a:t>tượng</a:t>
            </a:r>
            <a:r>
              <a:rPr lang="en-US" sz="2000" b="1" dirty="0"/>
              <a:t>,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nhớ</a:t>
            </a:r>
            <a:r>
              <a:rPr lang="en-US" sz="2000" b="1" dirty="0"/>
              <a:t>, </a:t>
            </a:r>
            <a:r>
              <a:rPr lang="en-US" sz="2000" b="1" dirty="0" err="1"/>
              <a:t>chú</a:t>
            </a:r>
            <a:r>
              <a:rPr lang="en-US" sz="2000" b="1" dirty="0"/>
              <a:t> ý)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F4AC2E-66F0-446F-A425-E0EA19EBD947}"/>
              </a:ext>
            </a:extLst>
          </p:cNvPr>
          <p:cNvSpPr/>
          <p:nvPr/>
        </p:nvSpPr>
        <p:spPr>
          <a:xfrm>
            <a:off x="628650" y="2758023"/>
            <a:ext cx="4056366" cy="15513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THÁI ĐỘ</a:t>
            </a:r>
          </a:p>
          <a:p>
            <a:pPr algn="ctr"/>
            <a:r>
              <a:rPr lang="en-US" sz="2000" b="1" dirty="0"/>
              <a:t>(</a:t>
            </a:r>
            <a:r>
              <a:rPr lang="en-US" sz="2000" b="1" dirty="0" err="1"/>
              <a:t>xúc</a:t>
            </a:r>
            <a:r>
              <a:rPr lang="en-US" sz="2000" b="1" dirty="0"/>
              <a:t> </a:t>
            </a:r>
            <a:r>
              <a:rPr lang="en-US" sz="2000" b="1" dirty="0" err="1"/>
              <a:t>cảm</a:t>
            </a:r>
            <a:r>
              <a:rPr lang="en-US" sz="2000" b="1" dirty="0"/>
              <a:t>, </a:t>
            </a:r>
            <a:r>
              <a:rPr lang="en-US" sz="2000" b="1" dirty="0" err="1"/>
              <a:t>tình</a:t>
            </a:r>
            <a:r>
              <a:rPr lang="en-US" sz="2000" b="1" dirty="0"/>
              <a:t> </a:t>
            </a:r>
            <a:r>
              <a:rPr lang="en-US" sz="2000" b="1" dirty="0" err="1"/>
              <a:t>cảm</a:t>
            </a:r>
            <a:r>
              <a:rPr lang="en-US" sz="2000" b="1" dirty="0"/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AC7BB8-425E-4DE4-A2D1-B427BF378DBE}"/>
              </a:ext>
            </a:extLst>
          </p:cNvPr>
          <p:cNvSpPr/>
          <p:nvPr/>
        </p:nvSpPr>
        <p:spPr>
          <a:xfrm>
            <a:off x="628650" y="4416711"/>
            <a:ext cx="4056366" cy="15513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Ý CHÍ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EFA7C-A72C-4CA9-9E33-ACEAB35B3490}"/>
              </a:ext>
            </a:extLst>
          </p:cNvPr>
          <p:cNvSpPr/>
          <p:nvPr/>
        </p:nvSpPr>
        <p:spPr>
          <a:xfrm>
            <a:off x="9359757" y="1304819"/>
            <a:ext cx="2743200" cy="424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Hành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ng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ư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ời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C700062-112C-4FC4-8414-6C44D7ED7F7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fld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3D60C5-A1A7-4BAC-9B6F-ED5F080FCBE8}"/>
              </a:ext>
            </a:extLst>
          </p:cNvPr>
          <p:cNvSpPr/>
          <p:nvPr/>
        </p:nvSpPr>
        <p:spPr>
          <a:xfrm>
            <a:off x="4685016" y="1613043"/>
            <a:ext cx="4674741" cy="10376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F43FB4-EAF7-479B-90F9-65C716862158}"/>
              </a:ext>
            </a:extLst>
          </p:cNvPr>
          <p:cNvSpPr/>
          <p:nvPr/>
        </p:nvSpPr>
        <p:spPr>
          <a:xfrm>
            <a:off x="4685014" y="3022103"/>
            <a:ext cx="4674741" cy="10376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9C6590-F22F-460D-AC1F-66E1ECF72EE7}"/>
              </a:ext>
            </a:extLst>
          </p:cNvPr>
          <p:cNvSpPr/>
          <p:nvPr/>
        </p:nvSpPr>
        <p:spPr>
          <a:xfrm>
            <a:off x="4685015" y="4591691"/>
            <a:ext cx="4674741" cy="10376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36209-CD64-4E1D-BE57-38E77710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08496"/>
            <a:ext cx="4263775" cy="4557713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00"/>
                </a:solidFill>
              </a:rPr>
              <a:t>Đối</a:t>
            </a:r>
            <a:r>
              <a:rPr lang="en-US" b="1" dirty="0">
                <a:solidFill>
                  <a:srgbClr val="FF0000"/>
                </a:solidFill>
              </a:rPr>
              <a:t> t</a:t>
            </a:r>
            <a:r>
              <a:rPr lang="vi-VN" b="1" dirty="0">
                <a:solidFill>
                  <a:srgbClr val="FF0000"/>
                </a:solidFill>
              </a:rPr>
              <a:t>ư</a:t>
            </a:r>
            <a:r>
              <a:rPr lang="en-US" b="1" dirty="0" err="1">
                <a:solidFill>
                  <a:srgbClr val="FF0000"/>
                </a:solidFill>
              </a:rPr>
              <a:t>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TLH: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u="sng" dirty="0" err="1"/>
              <a:t>tâm</a:t>
            </a:r>
            <a:r>
              <a:rPr lang="en-US" u="sng" dirty="0"/>
              <a:t> </a:t>
            </a:r>
            <a:r>
              <a:rPr lang="en-US" u="sng" dirty="0" err="1"/>
              <a:t>lý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AA598-1A3B-43A7-AB62-A3924D6214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62419" y="1208496"/>
            <a:ext cx="7099442" cy="4557713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Nhiệm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vụ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cứu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TLH:</a:t>
            </a:r>
          </a:p>
          <a:p>
            <a:pPr marL="6286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u="sng" dirty="0" err="1"/>
              <a:t>bản</a:t>
            </a:r>
            <a:r>
              <a:rPr lang="en-US" u="sng" dirty="0"/>
              <a:t> </a:t>
            </a:r>
            <a:r>
              <a:rPr lang="en-US" u="sng" dirty="0" err="1"/>
              <a:t>chất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hoạt</a:t>
            </a:r>
            <a:r>
              <a:rPr lang="en-US" u="sng" dirty="0"/>
              <a:t> </a:t>
            </a:r>
            <a:r>
              <a:rPr lang="en-US" u="sng" dirty="0" err="1"/>
              <a:t>động</a:t>
            </a:r>
            <a:r>
              <a:rPr lang="en-US" u="sng" dirty="0"/>
              <a:t> </a:t>
            </a:r>
            <a:r>
              <a:rPr lang="en-US" u="sng" dirty="0" err="1"/>
              <a:t>tâm</a:t>
            </a:r>
            <a:r>
              <a:rPr lang="en-US" u="sng" dirty="0"/>
              <a:t> </a:t>
            </a:r>
            <a:r>
              <a:rPr lang="en-US" u="sng" dirty="0" err="1"/>
              <a:t>lý</a:t>
            </a:r>
            <a:r>
              <a:rPr lang="en-US" u="sng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endParaRPr lang="en-US" dirty="0"/>
          </a:p>
          <a:p>
            <a:pPr marL="6286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u="sng" dirty="0" err="1"/>
              <a:t>quy</a:t>
            </a:r>
            <a:r>
              <a:rPr lang="en-US" u="sng" dirty="0"/>
              <a:t> </a:t>
            </a:r>
            <a:r>
              <a:rPr lang="en-US" u="sng" dirty="0" err="1"/>
              <a:t>luật</a:t>
            </a:r>
            <a:r>
              <a:rPr lang="en-US" u="sng" dirty="0"/>
              <a:t> </a:t>
            </a:r>
            <a:r>
              <a:rPr lang="en-US" u="sng" dirty="0" err="1"/>
              <a:t>hình</a:t>
            </a:r>
            <a:r>
              <a:rPr lang="en-US" u="sng" dirty="0"/>
              <a:t> </a:t>
            </a:r>
            <a:r>
              <a:rPr lang="en-US" u="sng" dirty="0" err="1"/>
              <a:t>thành</a:t>
            </a:r>
            <a:r>
              <a:rPr lang="en-US" u="sng" dirty="0"/>
              <a:t> </a:t>
            </a:r>
            <a:r>
              <a:rPr lang="en-US" u="sng" dirty="0" err="1"/>
              <a:t>tâm</a:t>
            </a:r>
            <a:r>
              <a:rPr lang="en-US" u="sng" dirty="0"/>
              <a:t> </a:t>
            </a:r>
            <a:r>
              <a:rPr lang="en-US" u="sng" dirty="0" err="1"/>
              <a:t>lý</a:t>
            </a:r>
            <a:r>
              <a:rPr lang="en-US" u="sng" dirty="0"/>
              <a:t> </a:t>
            </a:r>
          </a:p>
          <a:p>
            <a:pPr marL="6286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u="sng" dirty="0" err="1"/>
              <a:t>cơ</a:t>
            </a:r>
            <a:r>
              <a:rPr lang="en-US" u="sng" dirty="0"/>
              <a:t> </a:t>
            </a:r>
            <a:r>
              <a:rPr lang="en-US" u="sng" dirty="0" err="1"/>
              <a:t>chế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các</a:t>
            </a:r>
            <a:r>
              <a:rPr lang="en-US" u="sng" dirty="0"/>
              <a:t> </a:t>
            </a:r>
            <a:r>
              <a:rPr lang="en-US" u="sng" dirty="0" err="1"/>
              <a:t>hiện</a:t>
            </a:r>
            <a:r>
              <a:rPr lang="en-US" u="sng" dirty="0"/>
              <a:t> </a:t>
            </a:r>
            <a:r>
              <a:rPr lang="en-US" u="sng" dirty="0" err="1"/>
              <a:t>tượng</a:t>
            </a:r>
            <a:r>
              <a:rPr lang="en-US" u="sng" dirty="0"/>
              <a:t> </a:t>
            </a:r>
            <a:r>
              <a:rPr lang="en-US" u="sng" dirty="0" err="1"/>
              <a:t>tâm</a:t>
            </a:r>
            <a:r>
              <a:rPr lang="en-US" u="sng" dirty="0"/>
              <a:t> </a:t>
            </a:r>
            <a:r>
              <a:rPr lang="en-US" u="sng" dirty="0" err="1"/>
              <a:t>lý</a:t>
            </a:r>
            <a:endParaRPr lang="en-US" u="sng" dirty="0"/>
          </a:p>
          <a:p>
            <a:pPr marL="6286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u="sng" dirty="0" err="1"/>
              <a:t>nhân</a:t>
            </a:r>
            <a:r>
              <a:rPr lang="en-US" u="sng" dirty="0"/>
              <a:t> </a:t>
            </a:r>
            <a:r>
              <a:rPr lang="en-US" u="sng" dirty="0" err="1"/>
              <a:t>tố</a:t>
            </a:r>
            <a:r>
              <a:rPr lang="en-US" u="sng" dirty="0"/>
              <a:t> con </a:t>
            </a:r>
            <a:r>
              <a:rPr lang="en-US" u="sng" dirty="0" err="1"/>
              <a:t>người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C166CD-7BDF-4847-93A5-7C46384A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Đối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11D906C-3FAB-4FD0-AF97-51A8727A427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fld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6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541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MS Reference Sans Serif</vt:lpstr>
      <vt:lpstr>Tahoma</vt:lpstr>
      <vt:lpstr>Times New Roman</vt:lpstr>
      <vt:lpstr>Wingdings</vt:lpstr>
      <vt:lpstr>Office Theme</vt:lpstr>
      <vt:lpstr>Custom Design</vt:lpstr>
      <vt:lpstr>1_Custom Design</vt:lpstr>
      <vt:lpstr>1.1. Khái niệm tâm lý, tâm lý học</vt:lpstr>
      <vt:lpstr>1.1. Khái niệm tâm lý, tâm lý học</vt:lpstr>
      <vt:lpstr>PowerPoint Presentation</vt:lpstr>
      <vt:lpstr>1.1. Khái niệm tâm lý, tâm lý học</vt:lpstr>
      <vt:lpstr>Hiện tượng tinh thần</vt:lpstr>
      <vt:lpstr>Đối tượng và nhiệm vụ nghiên cứu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HỌC PHẦN</dc:title>
  <dc:creator>Chien Ma</dc:creator>
  <cp:lastModifiedBy>nguyenthuytrang.dhqn@gmail.com</cp:lastModifiedBy>
  <cp:revision>18</cp:revision>
  <dcterms:created xsi:type="dcterms:W3CDTF">2021-12-15T02:12:25Z</dcterms:created>
  <dcterms:modified xsi:type="dcterms:W3CDTF">2023-12-08T09:09:57Z</dcterms:modified>
</cp:coreProperties>
</file>